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7"/>
  </p:notesMasterIdLst>
  <p:sldIdLst>
    <p:sldId id="338" r:id="rId2"/>
    <p:sldId id="406" r:id="rId3"/>
    <p:sldId id="407" r:id="rId4"/>
    <p:sldId id="408" r:id="rId5"/>
    <p:sldId id="409" r:id="rId6"/>
    <p:sldId id="261" r:id="rId7"/>
    <p:sldId id="262" r:id="rId8"/>
    <p:sldId id="410" r:id="rId9"/>
    <p:sldId id="411" r:id="rId10"/>
    <p:sldId id="412" r:id="rId11"/>
    <p:sldId id="413" r:id="rId12"/>
    <p:sldId id="289" r:id="rId13"/>
    <p:sldId id="292" r:id="rId14"/>
    <p:sldId id="258" r:id="rId15"/>
    <p:sldId id="259" r:id="rId16"/>
    <p:sldId id="294" r:id="rId17"/>
    <p:sldId id="257" r:id="rId18"/>
    <p:sldId id="260" r:id="rId19"/>
    <p:sldId id="310" r:id="rId20"/>
    <p:sldId id="263" r:id="rId21"/>
    <p:sldId id="312" r:id="rId22"/>
    <p:sldId id="313" r:id="rId23"/>
    <p:sldId id="317" r:id="rId24"/>
    <p:sldId id="327" r:id="rId25"/>
    <p:sldId id="272" r:id="rId26"/>
    <p:sldId id="328" r:id="rId27"/>
    <p:sldId id="320" r:id="rId28"/>
    <p:sldId id="329" r:id="rId29"/>
    <p:sldId id="321" r:id="rId30"/>
    <p:sldId id="330" r:id="rId31"/>
    <p:sldId id="318" r:id="rId32"/>
    <p:sldId id="331" r:id="rId33"/>
    <p:sldId id="319" r:id="rId34"/>
    <p:sldId id="332" r:id="rId35"/>
    <p:sldId id="322" r:id="rId36"/>
    <p:sldId id="333" r:id="rId37"/>
    <p:sldId id="264" r:id="rId38"/>
    <p:sldId id="265" r:id="rId39"/>
    <p:sldId id="266" r:id="rId40"/>
    <p:sldId id="267" r:id="rId41"/>
    <p:sldId id="268" r:id="rId42"/>
    <p:sldId id="269" r:id="rId43"/>
    <p:sldId id="270" r:id="rId44"/>
    <p:sldId id="290" r:id="rId45"/>
    <p:sldId id="293" r:id="rId46"/>
    <p:sldId id="274" r:id="rId47"/>
    <p:sldId id="323" r:id="rId48"/>
    <p:sldId id="334" r:id="rId49"/>
    <p:sldId id="326" r:id="rId50"/>
    <p:sldId id="335" r:id="rId51"/>
    <p:sldId id="325" r:id="rId52"/>
    <p:sldId id="336" r:id="rId53"/>
    <p:sldId id="324" r:id="rId54"/>
    <p:sldId id="337" r:id="rId55"/>
    <p:sldId id="275" r:id="rId56"/>
    <p:sldId id="276" r:id="rId57"/>
    <p:sldId id="277" r:id="rId58"/>
    <p:sldId id="278" r:id="rId59"/>
    <p:sldId id="279" r:id="rId60"/>
    <p:sldId id="280" r:id="rId61"/>
    <p:sldId id="281" r:id="rId62"/>
    <p:sldId id="282" r:id="rId63"/>
    <p:sldId id="283" r:id="rId64"/>
    <p:sldId id="284" r:id="rId65"/>
    <p:sldId id="285" r:id="rId66"/>
    <p:sldId id="286" r:id="rId67"/>
    <p:sldId id="287" r:id="rId68"/>
    <p:sldId id="288" r:id="rId69"/>
    <p:sldId id="308" r:id="rId70"/>
    <p:sldId id="291" r:id="rId71"/>
    <p:sldId id="295" r:id="rId72"/>
    <p:sldId id="296" r:id="rId73"/>
    <p:sldId id="297" r:id="rId74"/>
    <p:sldId id="298" r:id="rId75"/>
    <p:sldId id="299" r:id="rId76"/>
    <p:sldId id="300" r:id="rId77"/>
    <p:sldId id="301" r:id="rId78"/>
    <p:sldId id="306" r:id="rId79"/>
    <p:sldId id="302" r:id="rId80"/>
    <p:sldId id="303" r:id="rId81"/>
    <p:sldId id="304" r:id="rId82"/>
    <p:sldId id="305" r:id="rId83"/>
    <p:sldId id="256" r:id="rId84"/>
    <p:sldId id="414" r:id="rId85"/>
    <p:sldId id="415" r:id="rId86"/>
    <p:sldId id="416" r:id="rId87"/>
    <p:sldId id="417" r:id="rId88"/>
    <p:sldId id="418" r:id="rId89"/>
    <p:sldId id="419" r:id="rId90"/>
    <p:sldId id="420" r:id="rId91"/>
    <p:sldId id="421" r:id="rId92"/>
    <p:sldId id="422" r:id="rId93"/>
    <p:sldId id="423" r:id="rId94"/>
    <p:sldId id="424" r:id="rId95"/>
    <p:sldId id="425" r:id="rId96"/>
    <p:sldId id="426" r:id="rId97"/>
    <p:sldId id="427" r:id="rId98"/>
    <p:sldId id="271" r:id="rId99"/>
    <p:sldId id="428" r:id="rId100"/>
    <p:sldId id="273" r:id="rId101"/>
    <p:sldId id="429" r:id="rId102"/>
    <p:sldId id="430" r:id="rId103"/>
    <p:sldId id="431" r:id="rId104"/>
    <p:sldId id="432" r:id="rId105"/>
    <p:sldId id="433" r:id="rId106"/>
    <p:sldId id="434" r:id="rId107"/>
    <p:sldId id="435" r:id="rId108"/>
    <p:sldId id="436" r:id="rId109"/>
    <p:sldId id="437" r:id="rId110"/>
    <p:sldId id="401" r:id="rId111"/>
    <p:sldId id="339" r:id="rId112"/>
    <p:sldId id="402" r:id="rId113"/>
    <p:sldId id="403" r:id="rId114"/>
    <p:sldId id="404" r:id="rId115"/>
    <p:sldId id="405" r:id="rId1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72"/>
    <p:restoredTop sz="81722" autoAdjust="0"/>
  </p:normalViewPr>
  <p:slideViewPr>
    <p:cSldViewPr>
      <p:cViewPr varScale="1">
        <p:scale>
          <a:sx n="106" d="100"/>
          <a:sy n="106" d="100"/>
        </p:scale>
        <p:origin x="1816" y="1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notesMaster" Target="notesMasters/notesMaster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viewProps" Target="viewProps.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s>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gif>
</file>

<file path=ppt/media/image4.tiff>
</file>

<file path=ppt/media/image5.tiff>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ECC6AF7-1A27-47E5-8176-C7C46A60F6AD}" type="datetimeFigureOut">
              <a:rPr lang="en-US" smtClean="0"/>
              <a:t>7/9/19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6FFFB5-9363-4FF5-828D-414FFCEFCA17}" type="slidenum">
              <a:rPr lang="en-US" smtClean="0"/>
              <a:t>‹#›</a:t>
            </a:fld>
            <a:endParaRPr lang="en-US"/>
          </a:p>
        </p:txBody>
      </p:sp>
    </p:spTree>
    <p:extLst>
      <p:ext uri="{BB962C8B-B14F-4D97-AF65-F5344CB8AC3E}">
        <p14:creationId xmlns:p14="http://schemas.microsoft.com/office/powerpoint/2010/main" val="370711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 notes!</a:t>
            </a:r>
          </a:p>
        </p:txBody>
      </p:sp>
      <p:sp>
        <p:nvSpPr>
          <p:cNvPr id="4" name="Slide Number Placeholder 3"/>
          <p:cNvSpPr>
            <a:spLocks noGrp="1"/>
          </p:cNvSpPr>
          <p:nvPr>
            <p:ph type="sldNum" sz="quarter" idx="10"/>
          </p:nvPr>
        </p:nvSpPr>
        <p:spPr/>
        <p:txBody>
          <a:bodyPr/>
          <a:lstStyle/>
          <a:p>
            <a:fld id="{E1EAA073-A5A1-488D-BF9F-079A4318460E}" type="slidenum">
              <a:rPr lang="en-US" smtClean="0"/>
              <a:t>1</a:t>
            </a:fld>
            <a:endParaRPr lang="en-US" dirty="0"/>
          </a:p>
        </p:txBody>
      </p:sp>
    </p:spTree>
    <p:extLst>
      <p:ext uri="{BB962C8B-B14F-4D97-AF65-F5344CB8AC3E}">
        <p14:creationId xmlns:p14="http://schemas.microsoft.com/office/powerpoint/2010/main" val="10715424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bb469a021_0_2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5bb469a021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we know how many times the coin was flipped and how many were heads then we know how many were tails</a:t>
            </a:r>
            <a:endParaRPr/>
          </a:p>
        </p:txBody>
      </p:sp>
    </p:spTree>
    <p:extLst>
      <p:ext uri="{BB962C8B-B14F-4D97-AF65-F5344CB8AC3E}">
        <p14:creationId xmlns:p14="http://schemas.microsoft.com/office/powerpoint/2010/main" val="39256364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5bb469a021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4" name="Google Shape;224;g5bb469a021_0_28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76200" marR="0" lvl="0" indent="0" algn="l" rtl="0">
              <a:lnSpc>
                <a:spcPct val="100000"/>
              </a:lnSpc>
              <a:spcBef>
                <a:spcPts val="0"/>
              </a:spcBef>
              <a:spcAft>
                <a:spcPts val="0"/>
              </a:spcAft>
              <a:buClr>
                <a:schemeClr val="dk1"/>
              </a:buClr>
              <a:buSzPts val="1200"/>
              <a:buFont typeface="Arial"/>
              <a:buNone/>
            </a:pPr>
            <a:endParaRPr sz="1200" b="1" i="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
        <p:nvSpPr>
          <p:cNvPr id="225" name="Google Shape;225;g5bb469a021_0_28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7855487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Sorry for that annoying problem set problem last time, but I wanted you to really</a:t>
            </a:r>
            <a:r>
              <a:rPr lang="en-US" baseline="0" dirty="0"/>
              <a:t> feel the need for loops</a:t>
            </a:r>
            <a:r>
              <a:rPr lang="en-US" dirty="0"/>
              <a:t>! </a:t>
            </a:r>
            <a:r>
              <a:rPr lang="en-US" dirty="0">
                <a:sym typeface="Wingdings" panose="05000000000000000000" pitchFamily="2" charset="2"/>
              </a:rPr>
              <a:t></a:t>
            </a:r>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14</a:t>
            </a:fld>
            <a:endParaRPr lang="en-US"/>
          </a:p>
        </p:txBody>
      </p:sp>
    </p:spTree>
    <p:extLst>
      <p:ext uri="{BB962C8B-B14F-4D97-AF65-F5344CB8AC3E}">
        <p14:creationId xmlns:p14="http://schemas.microsoft.com/office/powerpoint/2010/main" val="29201481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we'll talk about for</a:t>
            </a:r>
            <a:r>
              <a:rPr lang="en-US" baseline="0" dirty="0"/>
              <a:t> loops.</a:t>
            </a:r>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16</a:t>
            </a:fld>
            <a:endParaRPr lang="en-US"/>
          </a:p>
        </p:txBody>
      </p:sp>
    </p:spTree>
    <p:extLst>
      <p:ext uri="{BB962C8B-B14F-4D97-AF65-F5344CB8AC3E}">
        <p14:creationId xmlns:p14="http://schemas.microsoft.com/office/powerpoint/2010/main" val="5937593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the indentation, much</a:t>
            </a:r>
            <a:r>
              <a:rPr lang="en-US" baseline="0" dirty="0"/>
              <a:t> like with if/else statements, is very important and defines what belongs to the for loop.</a:t>
            </a:r>
          </a:p>
          <a:p>
            <a:endParaRPr lang="en-US" baseline="0" dirty="0"/>
          </a:p>
          <a:p>
            <a:r>
              <a:rPr lang="en-US" baseline="0" dirty="0"/>
              <a:t>Note that "</a:t>
            </a:r>
            <a:r>
              <a:rPr lang="en-US" baseline="0" dirty="0" err="1"/>
              <a:t>var</a:t>
            </a:r>
            <a:r>
              <a:rPr lang="en-US" baseline="0" dirty="0"/>
              <a:t>" can be any variable name you want, and you do not need to define/declare it before using it here.</a:t>
            </a:r>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19</a:t>
            </a:fld>
            <a:endParaRPr lang="en-US"/>
          </a:p>
        </p:txBody>
      </p:sp>
    </p:spTree>
    <p:extLst>
      <p:ext uri="{BB962C8B-B14F-4D97-AF65-F5344CB8AC3E}">
        <p14:creationId xmlns:p14="http://schemas.microsoft.com/office/powerpoint/2010/main" val="29308403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495B6C-8C00-4390-9BD6-C1EF5004656E}" type="slidenum">
              <a:rPr lang="en-US" smtClean="0"/>
              <a:t>20</a:t>
            </a:fld>
            <a:endParaRPr lang="en-US"/>
          </a:p>
        </p:txBody>
      </p:sp>
    </p:spTree>
    <p:extLst>
      <p:ext uri="{BB962C8B-B14F-4D97-AF65-F5344CB8AC3E}">
        <p14:creationId xmlns:p14="http://schemas.microsoft.com/office/powerpoint/2010/main" val="15054996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about how range() works in a minute,</a:t>
            </a:r>
            <a:r>
              <a:rPr lang="en-US" baseline="0" dirty="0"/>
              <a:t> and more on lists next time.</a:t>
            </a:r>
            <a:endParaRPr lang="en-US" dirty="0"/>
          </a:p>
        </p:txBody>
      </p:sp>
      <p:sp>
        <p:nvSpPr>
          <p:cNvPr id="4" name="Slide Number Placeholder 3"/>
          <p:cNvSpPr>
            <a:spLocks noGrp="1"/>
          </p:cNvSpPr>
          <p:nvPr>
            <p:ph type="sldNum" sz="quarter" idx="10"/>
          </p:nvPr>
        </p:nvSpPr>
        <p:spPr/>
        <p:txBody>
          <a:bodyPr/>
          <a:lstStyle/>
          <a:p>
            <a:fld id="{3B495B6C-8C00-4390-9BD6-C1EF5004656E}" type="slidenum">
              <a:rPr lang="en-US" smtClean="0"/>
              <a:t>21</a:t>
            </a:fld>
            <a:endParaRPr lang="en-US"/>
          </a:p>
        </p:txBody>
      </p:sp>
    </p:spTree>
    <p:extLst>
      <p:ext uri="{BB962C8B-B14F-4D97-AF65-F5344CB8AC3E}">
        <p14:creationId xmlns:p14="http://schemas.microsoft.com/office/powerpoint/2010/main" val="15054996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495B6C-8C00-4390-9BD6-C1EF5004656E}" type="slidenum">
              <a:rPr lang="en-US" smtClean="0"/>
              <a:t>22</a:t>
            </a:fld>
            <a:endParaRPr lang="en-US"/>
          </a:p>
        </p:txBody>
      </p:sp>
    </p:spTree>
    <p:extLst>
      <p:ext uri="{BB962C8B-B14F-4D97-AF65-F5344CB8AC3E}">
        <p14:creationId xmlns:p14="http://schemas.microsoft.com/office/powerpoint/2010/main" val="15054996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5c9a3d3b74_0_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5c9a3d3b74_0_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9856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27</a:t>
            </a:fld>
            <a:endParaRPr lang="en-US"/>
          </a:p>
        </p:txBody>
      </p:sp>
    </p:spTree>
    <p:extLst>
      <p:ext uri="{BB962C8B-B14F-4D97-AF65-F5344CB8AC3E}">
        <p14:creationId xmlns:p14="http://schemas.microsoft.com/office/powerpoint/2010/main" val="15927093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basic counter. Kind of pointless in this particular example, but</a:t>
            </a:r>
            <a:r>
              <a:rPr lang="en-US" baseline="0" dirty="0"/>
              <a:t> overall a very very useful thing. Remember it!</a:t>
            </a:r>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28</a:t>
            </a:fld>
            <a:endParaRPr lang="en-US"/>
          </a:p>
        </p:txBody>
      </p:sp>
    </p:spTree>
    <p:extLst>
      <p:ext uri="{BB962C8B-B14F-4D97-AF65-F5344CB8AC3E}">
        <p14:creationId xmlns:p14="http://schemas.microsoft.com/office/powerpoint/2010/main" val="15927093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29</a:t>
            </a:fld>
            <a:endParaRPr lang="en-US"/>
          </a:p>
        </p:txBody>
      </p:sp>
    </p:spTree>
    <p:extLst>
      <p:ext uri="{BB962C8B-B14F-4D97-AF65-F5344CB8AC3E}">
        <p14:creationId xmlns:p14="http://schemas.microsoft.com/office/powerpoint/2010/main" val="19102206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30</a:t>
            </a:fld>
            <a:endParaRPr lang="en-US"/>
          </a:p>
        </p:txBody>
      </p:sp>
    </p:spTree>
    <p:extLst>
      <p:ext uri="{BB962C8B-B14F-4D97-AF65-F5344CB8AC3E}">
        <p14:creationId xmlns:p14="http://schemas.microsoft.com/office/powerpoint/2010/main" val="19102206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33</a:t>
            </a:fld>
            <a:endParaRPr lang="en-US"/>
          </a:p>
        </p:txBody>
      </p:sp>
    </p:spTree>
    <p:extLst>
      <p:ext uri="{BB962C8B-B14F-4D97-AF65-F5344CB8AC3E}">
        <p14:creationId xmlns:p14="http://schemas.microsoft.com/office/powerpoint/2010/main" val="36364437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34</a:t>
            </a:fld>
            <a:endParaRPr lang="en-US"/>
          </a:p>
        </p:txBody>
      </p:sp>
    </p:spTree>
    <p:extLst>
      <p:ext uri="{BB962C8B-B14F-4D97-AF65-F5344CB8AC3E}">
        <p14:creationId xmlns:p14="http://schemas.microsoft.com/office/powerpoint/2010/main" val="36364437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35</a:t>
            </a:fld>
            <a:endParaRPr lang="en-US"/>
          </a:p>
        </p:txBody>
      </p:sp>
    </p:spTree>
    <p:extLst>
      <p:ext uri="{BB962C8B-B14F-4D97-AF65-F5344CB8AC3E}">
        <p14:creationId xmlns:p14="http://schemas.microsoft.com/office/powerpoint/2010/main" val="36364437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Kind</a:t>
            </a:r>
            <a:r>
              <a:rPr lang="en-US" baseline="0" dirty="0"/>
              <a:t> of a dumb example, but a very important concept.</a:t>
            </a:r>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36</a:t>
            </a:fld>
            <a:endParaRPr lang="en-US"/>
          </a:p>
        </p:txBody>
      </p:sp>
    </p:spTree>
    <p:extLst>
      <p:ext uri="{BB962C8B-B14F-4D97-AF65-F5344CB8AC3E}">
        <p14:creationId xmlns:p14="http://schemas.microsoft.com/office/powerpoint/2010/main" val="36364437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It may seem a little odd that it goes from 0 to n-1, but since</a:t>
            </a:r>
            <a:r>
              <a:rPr lang="en-US" baseline="0" dirty="0"/>
              <a:t> most things in programming start counting at 0, it ends up being more convenient this way.</a:t>
            </a:r>
          </a:p>
          <a:p>
            <a:endParaRPr lang="en-US" baseline="0" dirty="0"/>
          </a:p>
          <a:p>
            <a:r>
              <a:rPr lang="en-US" baseline="0" dirty="0"/>
              <a:t>We'll learn more about lists next time!</a:t>
            </a: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bb469a021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 name="Google Shape;166;g5bb469a021_0_1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76200" marR="0" lvl="0" indent="0" algn="l" rtl="0">
              <a:lnSpc>
                <a:spcPct val="100000"/>
              </a:lnSpc>
              <a:spcBef>
                <a:spcPts val="0"/>
              </a:spcBef>
              <a:spcAft>
                <a:spcPts val="0"/>
              </a:spcAft>
              <a:buClr>
                <a:schemeClr val="dk1"/>
              </a:buClr>
              <a:buSzPts val="1200"/>
              <a:buFont typeface="Arial"/>
              <a:buNone/>
            </a:pPr>
            <a:endParaRPr sz="1200" b="1" i="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
        <p:nvSpPr>
          <p:cNvPr id="167" name="Google Shape;167;g5bb469a021_0_1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32362353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7" name="Shape 22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5" name="Shape 24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1" name="Shape 2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a:t>
            </a:r>
            <a:r>
              <a:rPr lang="en-US" baseline="0" dirty="0"/>
              <a:t> is this different than a for loop?</a:t>
            </a:r>
            <a:endParaRPr lang="en-US" dirty="0"/>
          </a:p>
          <a:p>
            <a:pPr marL="0" indent="0">
              <a:buFont typeface="Wingdings"/>
              <a:buNone/>
            </a:pPr>
            <a:r>
              <a:rPr lang="en-US" dirty="0"/>
              <a:t>Unlike the for loop, you don't need</a:t>
            </a:r>
            <a:r>
              <a:rPr lang="en-US" baseline="0" dirty="0"/>
              <a:t> to specify exactly how many times the loop will run. </a:t>
            </a:r>
          </a:p>
          <a:p>
            <a:pPr marL="0" indent="0">
              <a:buFont typeface="Wingdings"/>
              <a:buNone/>
            </a:pPr>
            <a:endParaRPr lang="en-US" dirty="0"/>
          </a:p>
          <a:p>
            <a:pPr marL="0" indent="0">
              <a:buFont typeface="Wingdings"/>
              <a:buNone/>
            </a:pPr>
            <a:r>
              <a:rPr lang="en-US" dirty="0"/>
              <a:t>Again, the indentation is what</a:t>
            </a:r>
            <a:r>
              <a:rPr lang="en-US" baseline="0" dirty="0"/>
              <a:t> defines what is part of the loop</a:t>
            </a:r>
            <a:endParaRPr lang="en-US" dirty="0"/>
          </a:p>
        </p:txBody>
      </p:sp>
      <p:sp>
        <p:nvSpPr>
          <p:cNvPr id="4" name="Slide Number Placeholder 3"/>
          <p:cNvSpPr>
            <a:spLocks noGrp="1"/>
          </p:cNvSpPr>
          <p:nvPr>
            <p:ph type="sldNum" sz="quarter" idx="10"/>
          </p:nvPr>
        </p:nvSpPr>
        <p:spPr/>
        <p:txBody>
          <a:bodyPr/>
          <a:lstStyle/>
          <a:p>
            <a:fld id="{3B495B6C-8C00-4390-9BD6-C1EF5004656E}" type="slidenum">
              <a:rPr lang="en-US" smtClean="0"/>
              <a:t>46</a:t>
            </a:fld>
            <a:endParaRPr lang="en-US"/>
          </a:p>
        </p:txBody>
      </p:sp>
    </p:spTree>
    <p:extLst>
      <p:ext uri="{BB962C8B-B14F-4D97-AF65-F5344CB8AC3E}">
        <p14:creationId xmlns:p14="http://schemas.microsoft.com/office/powerpoint/2010/main" val="199039514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5bb469a02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 name="Google Shape;174;g5bb469a021_0_2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76200" marR="0" lvl="0" indent="0" algn="l" rtl="0">
              <a:lnSpc>
                <a:spcPct val="100000"/>
              </a:lnSpc>
              <a:spcBef>
                <a:spcPts val="0"/>
              </a:spcBef>
              <a:spcAft>
                <a:spcPts val="0"/>
              </a:spcAft>
              <a:buClr>
                <a:schemeClr val="dk1"/>
              </a:buClr>
              <a:buSzPts val="1200"/>
              <a:buFont typeface="Arial"/>
              <a:buNone/>
            </a:pPr>
            <a:endParaRPr sz="1200" b="1" i="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
        <p:nvSpPr>
          <p:cNvPr id="175" name="Google Shape;175;g5bb469a021_0_2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25358795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 name="Shape 7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With while loops, you must be</a:t>
            </a:r>
            <a:r>
              <a:rPr lang="en-US" baseline="0" dirty="0"/>
              <a:t> a little more careful than with for loops because of the possibility of creating an endless loop. </a:t>
            </a:r>
            <a:r>
              <a:rPr lang="en-US" dirty="0"/>
              <a:t>An endless loop occurs when your</a:t>
            </a:r>
            <a:r>
              <a:rPr lang="en-US" baseline="0" dirty="0"/>
              <a:t> conditional never becomes False, thus causing you to never exit the loop.</a:t>
            </a:r>
            <a:endParaRPr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bb469a021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2" name="Google Shape;182;g5bb469a021_0_20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76200" marR="0" lvl="0" indent="0" algn="l" rtl="0">
              <a:lnSpc>
                <a:spcPct val="100000"/>
              </a:lnSpc>
              <a:spcBef>
                <a:spcPts val="0"/>
              </a:spcBef>
              <a:spcAft>
                <a:spcPts val="0"/>
              </a:spcAft>
              <a:buClr>
                <a:schemeClr val="dk1"/>
              </a:buClr>
              <a:buSzPts val="1200"/>
              <a:buFont typeface="Arial"/>
              <a:buNone/>
            </a:pPr>
            <a:endParaRPr sz="1200" b="1" i="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
        <p:nvSpPr>
          <p:cNvPr id="183" name="Google Shape;183;g5bb469a021_0_20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20258081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usually use either type</a:t>
            </a:r>
            <a:r>
              <a:rPr lang="en-US" baseline="0" dirty="0"/>
              <a:t> of loop, but one will feel a lot more natural and be easier to code. That's the one you should go with.</a:t>
            </a:r>
          </a:p>
        </p:txBody>
      </p:sp>
      <p:sp>
        <p:nvSpPr>
          <p:cNvPr id="4" name="Slide Number Placeholder 3"/>
          <p:cNvSpPr>
            <a:spLocks noGrp="1"/>
          </p:cNvSpPr>
          <p:nvPr>
            <p:ph type="sldNum" sz="quarter" idx="10"/>
          </p:nvPr>
        </p:nvSpPr>
        <p:spPr/>
        <p:txBody>
          <a:bodyPr/>
          <a:lstStyle/>
          <a:p>
            <a:fld id="{4C6FFFB5-9363-4FF5-828D-414FFCEFCA17}" type="slidenum">
              <a:rPr lang="en-US" smtClean="0"/>
              <a:t>69</a:t>
            </a:fld>
            <a:endParaRPr lang="en-US"/>
          </a:p>
        </p:txBody>
      </p:sp>
    </p:spTree>
    <p:extLst>
      <p:ext uri="{BB962C8B-B14F-4D97-AF65-F5344CB8AC3E}">
        <p14:creationId xmlns:p14="http://schemas.microsoft.com/office/powerpoint/2010/main" val="380460446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E920C9-A718-4BD0-BA87-993470A31A45}" type="slidenum">
              <a:rPr lang="en-US" smtClean="0"/>
              <a:t>71</a:t>
            </a:fld>
            <a:endParaRPr lang="en-US"/>
          </a:p>
        </p:txBody>
      </p:sp>
    </p:spTree>
    <p:extLst>
      <p:ext uri="{BB962C8B-B14F-4D97-AF65-F5344CB8AC3E}">
        <p14:creationId xmlns:p14="http://schemas.microsoft.com/office/powerpoint/2010/main" val="20875053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5bb469a021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g5bb469a021_0_2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76200" marR="0" lvl="0" indent="0" algn="l" rtl="0">
              <a:lnSpc>
                <a:spcPct val="100000"/>
              </a:lnSpc>
              <a:spcBef>
                <a:spcPts val="0"/>
              </a:spcBef>
              <a:spcAft>
                <a:spcPts val="0"/>
              </a:spcAft>
              <a:buClr>
                <a:schemeClr val="dk1"/>
              </a:buClr>
              <a:buSzPts val="1200"/>
              <a:buFont typeface="Arial"/>
              <a:buNone/>
            </a:pPr>
            <a:endParaRPr sz="1200" b="1" i="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
        <p:nvSpPr>
          <p:cNvPr id="191" name="Google Shape;191;g5bb469a021_0_2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122808777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open()</a:t>
            </a:r>
            <a:r>
              <a:rPr lang="en-US" baseline="0" dirty="0"/>
              <a:t> technically does is create something called a File object, and this is what we store in the variable "</a:t>
            </a:r>
            <a:r>
              <a:rPr lang="en-US" baseline="0" dirty="0" err="1"/>
              <a:t>inFile</a:t>
            </a:r>
            <a:r>
              <a:rPr lang="en-US" baseline="0" dirty="0"/>
              <a:t>". </a:t>
            </a:r>
          </a:p>
          <a:p>
            <a:r>
              <a:rPr lang="en-US" baseline="0" dirty="0"/>
              <a:t>This file object is an </a:t>
            </a:r>
            <a:r>
              <a:rPr lang="en-US" baseline="0" dirty="0" err="1"/>
              <a:t>iterable</a:t>
            </a:r>
            <a:r>
              <a:rPr lang="en-US" baseline="0" dirty="0"/>
              <a:t> object, so we can use a loop on it. The individual </a:t>
            </a:r>
            <a:r>
              <a:rPr lang="en-US" baseline="0" dirty="0" err="1"/>
              <a:t>iterable</a:t>
            </a:r>
            <a:r>
              <a:rPr lang="en-US" baseline="0" dirty="0"/>
              <a:t> units are lines in the file, so during each iteration a single line is assigned to the loop variable. The lines will always be read from first to last.</a:t>
            </a:r>
            <a:endParaRPr lang="en-US" dirty="0"/>
          </a:p>
        </p:txBody>
      </p:sp>
      <p:sp>
        <p:nvSpPr>
          <p:cNvPr id="4" name="Slide Number Placeholder 3"/>
          <p:cNvSpPr>
            <a:spLocks noGrp="1"/>
          </p:cNvSpPr>
          <p:nvPr>
            <p:ph type="sldNum" sz="quarter" idx="10"/>
          </p:nvPr>
        </p:nvSpPr>
        <p:spPr/>
        <p:txBody>
          <a:bodyPr/>
          <a:lstStyle/>
          <a:p>
            <a:fld id="{0EE920C9-A718-4BD0-BA87-993470A31A45}" type="slidenum">
              <a:rPr lang="en-US" smtClean="0"/>
              <a:t>74</a:t>
            </a:fld>
            <a:endParaRPr lang="en-US"/>
          </a:p>
        </p:txBody>
      </p:sp>
    </p:spTree>
    <p:extLst>
      <p:ext uri="{BB962C8B-B14F-4D97-AF65-F5344CB8AC3E}">
        <p14:creationId xmlns:p14="http://schemas.microsoft.com/office/powerpoint/2010/main" val="37477011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76</a:t>
            </a:fld>
            <a:endParaRPr lang="en-US"/>
          </a:p>
        </p:txBody>
      </p:sp>
    </p:spTree>
    <p:extLst>
      <p:ext uri="{BB962C8B-B14F-4D97-AF65-F5344CB8AC3E}">
        <p14:creationId xmlns:p14="http://schemas.microsoft.com/office/powerpoint/2010/main" val="53357638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may</a:t>
            </a:r>
            <a:r>
              <a:rPr lang="en-US" baseline="0" dirty="0"/>
              <a:t> have noticed, </a:t>
            </a:r>
            <a:r>
              <a:rPr lang="en-US" i="0" dirty="0"/>
              <a:t>the</a:t>
            </a:r>
            <a:r>
              <a:rPr lang="en-US" i="0" baseline="0" dirty="0"/>
              <a:t> print(</a:t>
            </a:r>
            <a:r>
              <a:rPr lang="en-US" baseline="0" dirty="0"/>
              <a:t>command automatically inserts a \n after it prints everything (if it didn't, you'd have everything running together on the same line when you use multiple print(statements).</a:t>
            </a:r>
          </a:p>
        </p:txBody>
      </p:sp>
      <p:sp>
        <p:nvSpPr>
          <p:cNvPr id="4" name="Slide Number Placeholder 3"/>
          <p:cNvSpPr>
            <a:spLocks noGrp="1"/>
          </p:cNvSpPr>
          <p:nvPr>
            <p:ph type="sldNum" sz="quarter" idx="10"/>
          </p:nvPr>
        </p:nvSpPr>
        <p:spPr/>
        <p:txBody>
          <a:bodyPr/>
          <a:lstStyle/>
          <a:p>
            <a:fld id="{0EE920C9-A718-4BD0-BA87-993470A31A45}" type="slidenum">
              <a:rPr lang="en-US" smtClean="0"/>
              <a:t>78</a:t>
            </a:fld>
            <a:endParaRPr lang="en-US"/>
          </a:p>
        </p:txBody>
      </p:sp>
    </p:spTree>
    <p:extLst>
      <p:ext uri="{BB962C8B-B14F-4D97-AF65-F5344CB8AC3E}">
        <p14:creationId xmlns:p14="http://schemas.microsoft.com/office/powerpoint/2010/main" val="266209531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pretty much use this as a template for most file reading situations. The main part you'll be changing</a:t>
            </a:r>
            <a:r>
              <a:rPr lang="en-US" baseline="0" dirty="0"/>
              <a:t> is to replace </a:t>
            </a:r>
          </a:p>
          <a:p>
            <a:r>
              <a:rPr lang="en-US" baseline="0" dirty="0"/>
              <a:t>    print("Line:", line</a:t>
            </a:r>
          </a:p>
          <a:p>
            <a:r>
              <a:rPr lang="en-US" baseline="0" dirty="0"/>
              <a:t>with something more interesting/useful</a:t>
            </a:r>
            <a:endParaRPr lang="en-US" dirty="0"/>
          </a:p>
        </p:txBody>
      </p:sp>
      <p:sp>
        <p:nvSpPr>
          <p:cNvPr id="4" name="Slide Number Placeholder 3"/>
          <p:cNvSpPr>
            <a:spLocks noGrp="1"/>
          </p:cNvSpPr>
          <p:nvPr>
            <p:ph type="sldNum" sz="quarter" idx="10"/>
          </p:nvPr>
        </p:nvSpPr>
        <p:spPr/>
        <p:txBody>
          <a:bodyPr/>
          <a:lstStyle/>
          <a:p>
            <a:fld id="{0EE920C9-A718-4BD0-BA87-993470A31A45}" type="slidenum">
              <a:rPr lang="en-US" smtClean="0"/>
              <a:t>79</a:t>
            </a:fld>
            <a:endParaRPr lang="en-US"/>
          </a:p>
        </p:txBody>
      </p:sp>
    </p:spTree>
    <p:extLst>
      <p:ext uri="{BB962C8B-B14F-4D97-AF65-F5344CB8AC3E}">
        <p14:creationId xmlns:p14="http://schemas.microsoft.com/office/powerpoint/2010/main" val="230912050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80</a:t>
            </a:fld>
            <a:endParaRPr lang="en-US"/>
          </a:p>
        </p:txBody>
      </p:sp>
    </p:spTree>
    <p:extLst>
      <p:ext uri="{BB962C8B-B14F-4D97-AF65-F5344CB8AC3E}">
        <p14:creationId xmlns:p14="http://schemas.microsoft.com/office/powerpoint/2010/main" val="326626546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methods can only be used</a:t>
            </a:r>
            <a:r>
              <a:rPr lang="en-US" baseline="0" dirty="0"/>
              <a:t> on file objects. The syntax for using them is similar to what we've seen with modules, e.g.:</a:t>
            </a:r>
          </a:p>
          <a:p>
            <a:endParaRPr lang="en-US" baseline="0" dirty="0"/>
          </a:p>
          <a:p>
            <a:r>
              <a:rPr lang="en-US" baseline="0" dirty="0" err="1"/>
              <a:t>inFile.read</a:t>
            </a:r>
            <a:r>
              <a:rPr lang="en-US" baseline="0" dirty="0"/>
              <a:t>()</a:t>
            </a:r>
          </a:p>
          <a:p>
            <a:r>
              <a:rPr lang="en-US" baseline="0" dirty="0" err="1"/>
              <a:t>inFile.readline</a:t>
            </a:r>
            <a:r>
              <a:rPr lang="en-US" baseline="0" dirty="0"/>
              <a:t>()</a:t>
            </a:r>
          </a:p>
          <a:p>
            <a:endParaRPr lang="en-US" baseline="0" dirty="0"/>
          </a:p>
          <a:p>
            <a:r>
              <a:rPr lang="en-US" baseline="0" dirty="0"/>
              <a:t>Where "</a:t>
            </a:r>
            <a:r>
              <a:rPr lang="en-US" baseline="0" dirty="0" err="1"/>
              <a:t>inFile</a:t>
            </a:r>
            <a:r>
              <a:rPr lang="en-US" baseline="0" dirty="0"/>
              <a:t>" should be replaced with whatever variable name you assigned to your file when you opened it.</a:t>
            </a:r>
            <a:endParaRPr lang="en-US" dirty="0"/>
          </a:p>
        </p:txBody>
      </p:sp>
      <p:sp>
        <p:nvSpPr>
          <p:cNvPr id="4" name="Slide Number Placeholder 3"/>
          <p:cNvSpPr>
            <a:spLocks noGrp="1"/>
          </p:cNvSpPr>
          <p:nvPr>
            <p:ph type="sldNum" sz="quarter" idx="10"/>
          </p:nvPr>
        </p:nvSpPr>
        <p:spPr/>
        <p:txBody>
          <a:bodyPr/>
          <a:lstStyle/>
          <a:p>
            <a:fld id="{4C6FFFB5-9363-4FF5-828D-414FFCEFCA17}" type="slidenum">
              <a:rPr lang="en-US" smtClean="0"/>
              <a:t>81</a:t>
            </a:fld>
            <a:endParaRPr lang="en-US"/>
          </a:p>
        </p:txBody>
      </p:sp>
    </p:spTree>
    <p:extLst>
      <p:ext uri="{BB962C8B-B14F-4D97-AF65-F5344CB8AC3E}">
        <p14:creationId xmlns:p14="http://schemas.microsoft.com/office/powerpoint/2010/main" val="426059756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With notes!</a:t>
            </a:r>
            <a:endParaRPr/>
          </a:p>
        </p:txBody>
      </p:sp>
      <p:sp>
        <p:nvSpPr>
          <p:cNvPr id="90" name="Google Shape;90;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83</a:t>
            </a:fld>
            <a:endParaRPr/>
          </a:p>
        </p:txBody>
      </p:sp>
    </p:spTree>
    <p:extLst>
      <p:ext uri="{BB962C8B-B14F-4D97-AF65-F5344CB8AC3E}">
        <p14:creationId xmlns:p14="http://schemas.microsoft.com/office/powerpoint/2010/main" val="90765468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0320971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 name="Google Shape;109;p3: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607174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 name="Google Shape;115;p4: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Example: this is a silly example of a function that can add two numbers together when they are in string form.</a:t>
            </a:r>
            <a:endParaRPr/>
          </a:p>
          <a:p>
            <a:pPr marL="0" lvl="0" indent="0" algn="l" rtl="0">
              <a:spcBef>
                <a:spcPts val="0"/>
              </a:spcBef>
              <a:spcAft>
                <a:spcPts val="0"/>
              </a:spcAft>
              <a:buNone/>
            </a:pPr>
            <a:r>
              <a:rPr lang="en"/>
              <a:t>Function names follow the same rules as variable names, pretty much.</a:t>
            </a:r>
            <a:endParaRPr/>
          </a:p>
        </p:txBody>
      </p:sp>
    </p:spTree>
    <p:extLst>
      <p:ext uri="{BB962C8B-B14F-4D97-AF65-F5344CB8AC3E}">
        <p14:creationId xmlns:p14="http://schemas.microsoft.com/office/powerpoint/2010/main" val="3800187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5bb469a021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8" name="Google Shape;198;g5bb469a021_0_2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76200" marR="0" lvl="0" indent="0" algn="l" rtl="0">
              <a:lnSpc>
                <a:spcPct val="100000"/>
              </a:lnSpc>
              <a:spcBef>
                <a:spcPts val="0"/>
              </a:spcBef>
              <a:spcAft>
                <a:spcPts val="0"/>
              </a:spcAft>
              <a:buClr>
                <a:schemeClr val="dk1"/>
              </a:buClr>
              <a:buSzPts val="1200"/>
              <a:buFont typeface="Arial"/>
              <a:buNone/>
            </a:pPr>
            <a:endParaRPr sz="1200" b="1" i="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
        <p:nvSpPr>
          <p:cNvPr id="199" name="Google Shape;199;g5bb469a021_0_23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18219541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 name="Google Shape;121;p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Example: this is a silly example of a function that can add two numbers together when they are in string form.</a:t>
            </a:r>
            <a:endParaRPr/>
          </a:p>
        </p:txBody>
      </p:sp>
    </p:spTree>
    <p:extLst>
      <p:ext uri="{BB962C8B-B14F-4D97-AF65-F5344CB8AC3E}">
        <p14:creationId xmlns:p14="http://schemas.microsoft.com/office/powerpoint/2010/main" val="218296254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p6: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190391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Google Shape;135;p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733846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 name="Google Shape;141;p8: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848544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 name="Google Shape;153;p9: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468691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 name="Google Shape;161;p10: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When python starts a script that has function definitions at the top, it skips those definitions entirely. It will only use them if they are called from somewhere in the main script body. Python looks for the first un-indented line to determine where it should start executing.</a:t>
            </a:r>
            <a:endParaRPr/>
          </a:p>
        </p:txBody>
      </p:sp>
    </p:spTree>
    <p:extLst>
      <p:ext uri="{BB962C8B-B14F-4D97-AF65-F5344CB8AC3E}">
        <p14:creationId xmlns:p14="http://schemas.microsoft.com/office/powerpoint/2010/main" val="377599604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11: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074083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2" name="Google Shape;182;p12: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686633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p13: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52203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p14: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609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5bb469a021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5bb469a021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816125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15: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So we used raw input to get numbers (in the form of strings) and then called a single function to both convert them to ints and to add them</a:t>
            </a:r>
            <a:endParaRPr/>
          </a:p>
          <a:p>
            <a:pPr marL="0" lvl="0" indent="0" algn="l" rtl="0">
              <a:spcBef>
                <a:spcPts val="0"/>
              </a:spcBef>
              <a:spcAft>
                <a:spcPts val="0"/>
              </a:spcAft>
              <a:buNone/>
            </a:pPr>
            <a:r>
              <a:rPr lang="en"/>
              <a:t>If adding two int-strs together was something you had to do a lot, maybe this would be a function worth making (probably not though, since it doesn't save you much typing. A better function might be a wrapper for raw_input() that auto-converts integers when they're they're entered..)</a:t>
            </a:r>
            <a:endParaRPr/>
          </a:p>
        </p:txBody>
      </p:sp>
    </p:spTree>
    <p:extLst>
      <p:ext uri="{BB962C8B-B14F-4D97-AF65-F5344CB8AC3E}">
        <p14:creationId xmlns:p14="http://schemas.microsoft.com/office/powerpoint/2010/main" val="270507815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2" name="Google Shape;222;p16: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797514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p17: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Since this is something that may occur often, we can put our code in a function so that we can use it multiple times in our code without having to copy and paste it.</a:t>
            </a:r>
            <a:endParaRPr/>
          </a:p>
        </p:txBody>
      </p:sp>
    </p:spTree>
    <p:extLst>
      <p:ext uri="{BB962C8B-B14F-4D97-AF65-F5344CB8AC3E}">
        <p14:creationId xmlns:p14="http://schemas.microsoft.com/office/powerpoint/2010/main" val="115001532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18: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510939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628435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778601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8841325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3" name="Google Shape;263;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951699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1008845"/>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7" name="Google Shape;287;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12216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bb469a021_0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bb469a021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05069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9" name="Google Shape;299;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211592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3" name="Google Shape;313;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266200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5" name="Google Shape;325;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47193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Melting temperature (Tm) of 50-60°C</a:t>
            </a:r>
          </a:p>
          <a:p>
            <a:pPr lvl="1"/>
            <a:r>
              <a:rPr lang="en-US" dirty="0"/>
              <a:t>Primer pairs should have a Tm within 5°C of each other</a:t>
            </a:r>
          </a:p>
          <a:p>
            <a:pPr lvl="1"/>
            <a:r>
              <a:rPr lang="en-US" dirty="0"/>
              <a:t>Primer pairs should not have complementary regions</a:t>
            </a:r>
          </a:p>
          <a:p>
            <a:endParaRPr lang="en-US" dirty="0"/>
          </a:p>
        </p:txBody>
      </p:sp>
      <p:sp>
        <p:nvSpPr>
          <p:cNvPr id="4" name="Slide Number Placeholder 3"/>
          <p:cNvSpPr>
            <a:spLocks noGrp="1"/>
          </p:cNvSpPr>
          <p:nvPr>
            <p:ph type="sldNum" sz="quarter" idx="5"/>
          </p:nvPr>
        </p:nvSpPr>
        <p:spPr/>
        <p:txBody>
          <a:bodyPr/>
          <a:lstStyle/>
          <a:p>
            <a:fld id="{4C6FFFB5-9363-4FF5-828D-414FFCEFCA17}" type="slidenum">
              <a:rPr lang="en-US" smtClean="0"/>
              <a:t>111</a:t>
            </a:fld>
            <a:endParaRPr lang="en-US"/>
          </a:p>
        </p:txBody>
      </p:sp>
    </p:spTree>
    <p:extLst>
      <p:ext uri="{BB962C8B-B14F-4D97-AF65-F5344CB8AC3E}">
        <p14:creationId xmlns:p14="http://schemas.microsoft.com/office/powerpoint/2010/main" val="780036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4366E64-0CA8-42E4-B6CC-FD1C03111744}" type="datetimeFigureOut">
              <a:rPr lang="en-US" smtClean="0"/>
              <a:t>7/9/19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5904912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4366E64-0CA8-42E4-B6CC-FD1C03111744}" type="datetimeFigureOut">
              <a:rPr lang="en-US" smtClean="0"/>
              <a:t>7/9/19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26210369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4366E64-0CA8-42E4-B6CC-FD1C03111744}" type="datetimeFigureOut">
              <a:rPr lang="en-US" smtClean="0"/>
              <a:t>7/9/19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2595814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4366E64-0CA8-42E4-B6CC-FD1C03111744}" type="datetimeFigureOut">
              <a:rPr lang="en-US" smtClean="0"/>
              <a:t>7/9/19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1832535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366E64-0CA8-42E4-B6CC-FD1C03111744}" type="datetimeFigureOut">
              <a:rPr lang="en-US" smtClean="0"/>
              <a:t>7/9/19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2435811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4366E64-0CA8-42E4-B6CC-FD1C03111744}" type="datetimeFigureOut">
              <a:rPr lang="en-US" smtClean="0"/>
              <a:t>7/9/19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3671906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4366E64-0CA8-42E4-B6CC-FD1C03111744}" type="datetimeFigureOut">
              <a:rPr lang="en-US" smtClean="0"/>
              <a:t>7/9/19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308382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4366E64-0CA8-42E4-B6CC-FD1C03111744}" type="datetimeFigureOut">
              <a:rPr lang="en-US" smtClean="0"/>
              <a:t>7/9/19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19618341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366E64-0CA8-42E4-B6CC-FD1C03111744}" type="datetimeFigureOut">
              <a:rPr lang="en-US" smtClean="0"/>
              <a:t>7/9/19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2988943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366E64-0CA8-42E4-B6CC-FD1C03111744}" type="datetimeFigureOut">
              <a:rPr lang="en-US" smtClean="0"/>
              <a:t>7/9/19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439657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366E64-0CA8-42E4-B6CC-FD1C03111744}" type="datetimeFigureOut">
              <a:rPr lang="en-US" smtClean="0"/>
              <a:t>7/9/19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D0DD5-7169-474D-BBB7-37348A3E10C9}" type="slidenum">
              <a:rPr lang="en-US" smtClean="0"/>
              <a:t>‹#›</a:t>
            </a:fld>
            <a:endParaRPr lang="en-US"/>
          </a:p>
        </p:txBody>
      </p:sp>
    </p:spTree>
    <p:extLst>
      <p:ext uri="{BB962C8B-B14F-4D97-AF65-F5344CB8AC3E}">
        <p14:creationId xmlns:p14="http://schemas.microsoft.com/office/powerpoint/2010/main" val="2675435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366E64-0CA8-42E4-B6CC-FD1C03111744}" type="datetimeFigureOut">
              <a:rPr lang="en-US" smtClean="0"/>
              <a:t>7/9/19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D0DD5-7169-474D-BBB7-37348A3E10C9}" type="slidenum">
              <a:rPr lang="en-US" smtClean="0"/>
              <a:t>‹#›</a:t>
            </a:fld>
            <a:endParaRPr lang="en-US"/>
          </a:p>
        </p:txBody>
      </p:sp>
    </p:spTree>
    <p:extLst>
      <p:ext uri="{BB962C8B-B14F-4D97-AF65-F5344CB8AC3E}">
        <p14:creationId xmlns:p14="http://schemas.microsoft.com/office/powerpoint/2010/main" val="6633609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gi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image" Target="../media/image6.jpg"/><Relationship Id="rId7"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8.jpg"/><Relationship Id="rId10" Type="http://schemas.openxmlformats.org/officeDocument/2006/relationships/image" Target="../media/image13.jpg"/><Relationship Id="rId4" Type="http://schemas.openxmlformats.org/officeDocument/2006/relationships/image" Target="../media/image7.jpg"/><Relationship Id="rId9" Type="http://schemas.openxmlformats.org/officeDocument/2006/relationships/image" Target="../media/image12.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6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3.gif"/><Relationship Id="rId4" Type="http://schemas.openxmlformats.org/officeDocument/2006/relationships/image" Target="../media/image2.jpeg"/></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621" y="2782349"/>
            <a:ext cx="7772400" cy="1470025"/>
          </a:xfrm>
        </p:spPr>
        <p:txBody>
          <a:bodyPr>
            <a:normAutofit fontScale="90000"/>
          </a:bodyPr>
          <a:lstStyle/>
          <a:p>
            <a:r>
              <a:rPr lang="en-US" dirty="0">
                <a:latin typeface="Calibri Light" panose="020F0302020204030204" pitchFamily="34" charset="0"/>
              </a:rPr>
              <a:t>Writing code that makes decisions:</a:t>
            </a:r>
            <a:br>
              <a:rPr lang="en-US" dirty="0">
                <a:latin typeface="Calibri Light" panose="020F0302020204030204" pitchFamily="34" charset="0"/>
              </a:rPr>
            </a:br>
            <a:r>
              <a:rPr lang="en-US" dirty="0">
                <a:latin typeface="Courier New" panose="02070309020205020404" pitchFamily="49" charset="0"/>
                <a:cs typeface="Courier New" panose="02070309020205020404" pitchFamily="49" charset="0"/>
              </a:rPr>
              <a:t>for</a:t>
            </a:r>
            <a:r>
              <a:rPr lang="en-US" dirty="0">
                <a:latin typeface="Calibri Light" panose="020F0302020204030204" pitchFamily="34" charset="0"/>
              </a:rPr>
              <a:t> and </a:t>
            </a:r>
            <a:r>
              <a:rPr lang="en-US" dirty="0">
                <a:latin typeface="Courier New" panose="02070309020205020404" pitchFamily="49" charset="0"/>
                <a:cs typeface="Courier New" panose="02070309020205020404" pitchFamily="49" charset="0"/>
              </a:rPr>
              <a:t>while</a:t>
            </a:r>
            <a:r>
              <a:rPr lang="en-US" dirty="0">
                <a:latin typeface="Calibri Light" panose="020F0302020204030204" pitchFamily="34" charset="0"/>
              </a:rPr>
              <a:t> loops</a:t>
            </a:r>
          </a:p>
        </p:txBody>
      </p:sp>
      <p:sp>
        <p:nvSpPr>
          <p:cNvPr id="3" name="Subtitle 2"/>
          <p:cNvSpPr>
            <a:spLocks noGrp="1"/>
          </p:cNvSpPr>
          <p:nvPr>
            <p:ph type="subTitle" idx="1"/>
          </p:nvPr>
        </p:nvSpPr>
        <p:spPr>
          <a:xfrm>
            <a:off x="1371600" y="4104870"/>
            <a:ext cx="6400800" cy="1066800"/>
          </a:xfrm>
        </p:spPr>
        <p:txBody>
          <a:bodyPr>
            <a:normAutofit/>
          </a:bodyPr>
          <a:lstStyle/>
          <a:p>
            <a:r>
              <a:rPr lang="en-US" sz="2800" dirty="0"/>
              <a:t>Lesson 3 – 7/9/19</a:t>
            </a:r>
          </a:p>
          <a:p>
            <a:r>
              <a:rPr lang="en-US" sz="2800" dirty="0"/>
              <a:t>Slides by Sara Middleton</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33278" y="43074"/>
            <a:ext cx="2477444" cy="2717504"/>
          </a:xfrm>
          <a:prstGeom prst="rect">
            <a:avLst/>
          </a:prstGeom>
        </p:spPr>
      </p:pic>
      <p:pic>
        <p:nvPicPr>
          <p:cNvPr id="6" name="Picture 2" descr="http://upibi.org/wp-content/uploads/2015/03/IBI-logo-with-text.jpg">
            <a:extLst>
              <a:ext uri="{FF2B5EF4-FFF2-40B4-BE49-F238E27FC236}">
                <a16:creationId xmlns:a16="http://schemas.microsoft.com/office/drawing/2014/main" id="{E74D07DB-1544-7C49-97FC-DC0419A0187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52821" y="6016253"/>
            <a:ext cx="1652204" cy="61006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D037487-AE92-E74E-BB87-E7C3BBF15AF7}"/>
              </a:ext>
            </a:extLst>
          </p:cNvPr>
          <p:cNvSpPr txBox="1"/>
          <p:nvPr/>
        </p:nvSpPr>
        <p:spPr>
          <a:xfrm>
            <a:off x="3248627" y="6236736"/>
            <a:ext cx="1504194" cy="369332"/>
          </a:xfrm>
          <a:prstGeom prst="rect">
            <a:avLst/>
          </a:prstGeom>
          <a:noFill/>
        </p:spPr>
        <p:txBody>
          <a:bodyPr wrap="none" rtlCol="0">
            <a:spAutoFit/>
          </a:bodyPr>
          <a:lstStyle/>
          <a:p>
            <a:r>
              <a:rPr lang="en-US" dirty="0">
                <a:latin typeface="Calibri Light" panose="020F0302020204030204" pitchFamily="34" charset="0"/>
              </a:rPr>
              <a:t>Sponsored by:</a:t>
            </a:r>
          </a:p>
        </p:txBody>
      </p:sp>
      <p:sp>
        <p:nvSpPr>
          <p:cNvPr id="8" name="TextBox 7">
            <a:extLst>
              <a:ext uri="{FF2B5EF4-FFF2-40B4-BE49-F238E27FC236}">
                <a16:creationId xmlns:a16="http://schemas.microsoft.com/office/drawing/2014/main" id="{4AAC41DC-D243-5242-A19B-F11E11AD68DE}"/>
              </a:ext>
            </a:extLst>
          </p:cNvPr>
          <p:cNvSpPr txBox="1"/>
          <p:nvPr/>
        </p:nvSpPr>
        <p:spPr>
          <a:xfrm>
            <a:off x="3402930" y="5071358"/>
            <a:ext cx="2699777" cy="584775"/>
          </a:xfrm>
          <a:prstGeom prst="rect">
            <a:avLst/>
          </a:prstGeom>
          <a:noFill/>
        </p:spPr>
        <p:txBody>
          <a:bodyPr wrap="none" rtlCol="0">
            <a:spAutoFit/>
          </a:bodyPr>
          <a:lstStyle/>
          <a:p>
            <a:pPr algn="ctr"/>
            <a:r>
              <a:rPr lang="en-US" sz="3200" dirty="0">
                <a:solidFill>
                  <a:schemeClr val="tx1">
                    <a:lumMod val="50000"/>
                    <a:lumOff val="50000"/>
                  </a:schemeClr>
                </a:solidFill>
                <a:latin typeface="+mj-lt"/>
              </a:rPr>
              <a:t>(Please sign-in)</a:t>
            </a:r>
          </a:p>
        </p:txBody>
      </p:sp>
      <p:pic>
        <p:nvPicPr>
          <p:cNvPr id="9" name="Picture 8">
            <a:extLst>
              <a:ext uri="{FF2B5EF4-FFF2-40B4-BE49-F238E27FC236}">
                <a16:creationId xmlns:a16="http://schemas.microsoft.com/office/drawing/2014/main" id="{745021DE-04B0-1240-8672-289DB59A005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211" y="6038831"/>
            <a:ext cx="1806498" cy="595400"/>
          </a:xfrm>
          <a:prstGeom prst="rect">
            <a:avLst/>
          </a:prstGeom>
        </p:spPr>
      </p:pic>
      <p:pic>
        <p:nvPicPr>
          <p:cNvPr id="10" name="Picture 9">
            <a:extLst>
              <a:ext uri="{FF2B5EF4-FFF2-40B4-BE49-F238E27FC236}">
                <a16:creationId xmlns:a16="http://schemas.microsoft.com/office/drawing/2014/main" id="{D980EE05-EF1F-A64C-BCF3-F327EC075D2E}"/>
              </a:ext>
            </a:extLst>
          </p:cNvPr>
          <p:cNvPicPr>
            <a:picLocks noChangeAspect="1"/>
          </p:cNvPicPr>
          <p:nvPr/>
        </p:nvPicPr>
        <p:blipFill rotWithShape="1">
          <a:blip r:embed="rId6"/>
          <a:srcRect t="17995" b="17614"/>
          <a:stretch/>
        </p:blipFill>
        <p:spPr>
          <a:xfrm>
            <a:off x="6493928" y="5951094"/>
            <a:ext cx="1270416" cy="818047"/>
          </a:xfrm>
          <a:prstGeom prst="rect">
            <a:avLst/>
          </a:prstGeom>
        </p:spPr>
      </p:pic>
      <p:pic>
        <p:nvPicPr>
          <p:cNvPr id="11" name="Picture 10">
            <a:extLst>
              <a:ext uri="{FF2B5EF4-FFF2-40B4-BE49-F238E27FC236}">
                <a16:creationId xmlns:a16="http://schemas.microsoft.com/office/drawing/2014/main" id="{4E6F62A8-EF53-7E46-8005-F5B72A2A82C8}"/>
              </a:ext>
            </a:extLst>
          </p:cNvPr>
          <p:cNvPicPr>
            <a:picLocks noChangeAspect="1"/>
          </p:cNvPicPr>
          <p:nvPr/>
        </p:nvPicPr>
        <p:blipFill>
          <a:blip r:embed="rId7"/>
          <a:stretch>
            <a:fillRect/>
          </a:stretch>
        </p:blipFill>
        <p:spPr>
          <a:xfrm>
            <a:off x="7880006" y="5935264"/>
            <a:ext cx="928350" cy="812804"/>
          </a:xfrm>
          <a:prstGeom prst="rect">
            <a:avLst/>
          </a:prstGeom>
        </p:spPr>
      </p:pic>
    </p:spTree>
    <p:extLst>
      <p:ext uri="{BB962C8B-B14F-4D97-AF65-F5344CB8AC3E}">
        <p14:creationId xmlns:p14="http://schemas.microsoft.com/office/powerpoint/2010/main" val="1129205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7"/>
          <p:cNvSpPr txBox="1">
            <a:spLocks noGrp="1"/>
          </p:cNvSpPr>
          <p:nvPr>
            <p:ph type="title"/>
          </p:nvPr>
        </p:nvSpPr>
        <p:spPr>
          <a:xfrm>
            <a:off x="457200" y="1063228"/>
            <a:ext cx="8229600" cy="857400"/>
          </a:xfrm>
          <a:prstGeom prst="rect">
            <a:avLst/>
          </a:prstGeom>
        </p:spPr>
        <p:txBody>
          <a:bodyPr spcFirstLastPara="1" vert="horz" wrap="square" lIns="91425" tIns="45700" rIns="91425" bIns="45700" rtlCol="0" anchor="ctr" anchorCtr="0">
            <a:noAutofit/>
          </a:bodyPr>
          <a:lstStyle/>
          <a:p>
            <a:pPr>
              <a:spcBef>
                <a:spcPts val="0"/>
              </a:spcBef>
            </a:pPr>
            <a:r>
              <a:rPr lang="en"/>
              <a:t>How many times was tails flipped?</a:t>
            </a:r>
            <a:endParaRPr/>
          </a:p>
        </p:txBody>
      </p:sp>
      <p:sp>
        <p:nvSpPr>
          <p:cNvPr id="221" name="Google Shape;221;p37"/>
          <p:cNvSpPr txBox="1">
            <a:spLocks noGrp="1"/>
          </p:cNvSpPr>
          <p:nvPr>
            <p:ph type="body" idx="1"/>
          </p:nvPr>
        </p:nvSpPr>
        <p:spPr>
          <a:xfrm>
            <a:off x="425325" y="2076525"/>
            <a:ext cx="8229600" cy="3394500"/>
          </a:xfrm>
          <a:prstGeom prst="rect">
            <a:avLst/>
          </a:prstGeom>
        </p:spPr>
        <p:txBody>
          <a:bodyPr spcFirstLastPara="1" vert="horz" wrap="square" lIns="91425" tIns="45700" rIns="91425" bIns="45700" rtlCol="0" anchor="t" anchorCtr="0">
            <a:noAutofit/>
          </a:bodyPr>
          <a:lstStyle/>
          <a:p>
            <a:pPr marL="0" indent="0">
              <a:spcBef>
                <a:spcPts val="360"/>
              </a:spcBef>
              <a:buNone/>
            </a:pPr>
            <a:r>
              <a:rPr lang="en" sz="1400">
                <a:solidFill>
                  <a:srgbClr val="45818E"/>
                </a:solidFill>
              </a:rPr>
              <a:t># heads is 1, tails is 0</a:t>
            </a:r>
            <a:endParaRPr sz="1400">
              <a:solidFill>
                <a:srgbClr val="45818E"/>
              </a:solidFill>
            </a:endParaRPr>
          </a:p>
          <a:p>
            <a:pPr marL="0" indent="0">
              <a:spcBef>
                <a:spcPts val="360"/>
              </a:spcBef>
              <a:buNone/>
            </a:pPr>
            <a:r>
              <a:rPr lang="en" sz="1400">
                <a:solidFill>
                  <a:srgbClr val="45818E"/>
                </a:solidFill>
              </a:rPr>
              <a:t># flip the coin 3 times</a:t>
            </a:r>
            <a:endParaRPr sz="1400">
              <a:solidFill>
                <a:srgbClr val="45818E"/>
              </a:solidFill>
            </a:endParaRPr>
          </a:p>
          <a:p>
            <a:pPr marL="0" indent="0">
              <a:spcBef>
                <a:spcPts val="360"/>
              </a:spcBef>
              <a:buNone/>
            </a:pPr>
            <a:r>
              <a:rPr lang="en" sz="1400">
                <a:solidFill>
                  <a:srgbClr val="45818E"/>
                </a:solidFill>
              </a:rPr>
              <a:t># print the number of heads</a:t>
            </a:r>
            <a:endParaRPr sz="1400">
              <a:solidFill>
                <a:srgbClr val="45818E"/>
              </a:solidFill>
            </a:endParaRPr>
          </a:p>
          <a:p>
            <a:pPr marL="0" indent="0">
              <a:spcBef>
                <a:spcPts val="360"/>
              </a:spcBef>
              <a:buNone/>
            </a:pPr>
            <a:r>
              <a:rPr lang="en" sz="1400" b="1">
                <a:solidFill>
                  <a:srgbClr val="38761D"/>
                </a:solidFill>
              </a:rPr>
              <a:t>import</a:t>
            </a:r>
            <a:r>
              <a:rPr lang="en" sz="1400"/>
              <a:t> random</a:t>
            </a:r>
            <a:endParaRPr sz="1400"/>
          </a:p>
          <a:p>
            <a:pPr marL="0" indent="0">
              <a:spcBef>
                <a:spcPts val="360"/>
              </a:spcBef>
              <a:buNone/>
            </a:pPr>
            <a:r>
              <a:rPr lang="en" sz="1400"/>
              <a:t>heads = random.randint(</a:t>
            </a:r>
            <a:r>
              <a:rPr lang="en" sz="1400">
                <a:solidFill>
                  <a:srgbClr val="38761D"/>
                </a:solidFill>
              </a:rPr>
              <a:t>0,1</a:t>
            </a:r>
            <a:r>
              <a:rPr lang="en" sz="1400"/>
              <a:t>) + \</a:t>
            </a:r>
            <a:endParaRPr sz="1400"/>
          </a:p>
          <a:p>
            <a:pPr marL="0" indent="0">
              <a:spcBef>
                <a:spcPts val="360"/>
              </a:spcBef>
              <a:buNone/>
            </a:pPr>
            <a:r>
              <a:rPr lang="en" sz="1400"/>
              <a:t>	 random.randint(</a:t>
            </a:r>
            <a:r>
              <a:rPr lang="en" sz="1400">
                <a:solidFill>
                  <a:srgbClr val="38761D"/>
                </a:solidFill>
              </a:rPr>
              <a:t>0,1</a:t>
            </a:r>
            <a:r>
              <a:rPr lang="en" sz="1400"/>
              <a:t>) + \</a:t>
            </a:r>
            <a:endParaRPr sz="1400"/>
          </a:p>
          <a:p>
            <a:pPr marL="0" indent="0">
              <a:spcBef>
                <a:spcPts val="360"/>
              </a:spcBef>
              <a:buNone/>
            </a:pPr>
            <a:r>
              <a:rPr lang="en" sz="1400"/>
              <a:t>	 random.randint(</a:t>
            </a:r>
            <a:r>
              <a:rPr lang="en" sz="1400">
                <a:solidFill>
                  <a:srgbClr val="38761D"/>
                </a:solidFill>
              </a:rPr>
              <a:t>0,1</a:t>
            </a:r>
            <a:r>
              <a:rPr lang="en" sz="1400"/>
              <a:t>)</a:t>
            </a:r>
            <a:endParaRPr sz="1400"/>
          </a:p>
          <a:p>
            <a:pPr marL="0" indent="0">
              <a:spcBef>
                <a:spcPts val="360"/>
              </a:spcBef>
              <a:buNone/>
            </a:pPr>
            <a:r>
              <a:rPr lang="en" sz="1400">
                <a:solidFill>
                  <a:srgbClr val="38761D"/>
                </a:solidFill>
              </a:rPr>
              <a:t>print</a:t>
            </a:r>
            <a:r>
              <a:rPr lang="en" sz="1400"/>
              <a:t> (“heads:”,heads)</a:t>
            </a:r>
            <a:endParaRPr sz="1400"/>
          </a:p>
          <a:p>
            <a:pPr marL="0" indent="0">
              <a:spcBef>
                <a:spcPts val="360"/>
              </a:spcBef>
              <a:buNone/>
            </a:pPr>
            <a:endParaRPr sz="1400"/>
          </a:p>
          <a:p>
            <a:pPr marL="0" indent="0">
              <a:spcBef>
                <a:spcPts val="360"/>
              </a:spcBef>
              <a:buNone/>
            </a:pPr>
            <a:endParaRPr sz="1400"/>
          </a:p>
          <a:p>
            <a:pPr marL="0" indent="0">
              <a:spcBef>
                <a:spcPts val="360"/>
              </a:spcBef>
              <a:buNone/>
            </a:pPr>
            <a:r>
              <a:rPr lang="en" sz="1400"/>
              <a:t>------------------------</a:t>
            </a:r>
            <a:endParaRPr sz="1400"/>
          </a:p>
          <a:p>
            <a:pPr marL="0" indent="0">
              <a:spcBef>
                <a:spcPts val="360"/>
              </a:spcBef>
              <a:buNone/>
            </a:pPr>
            <a:r>
              <a:rPr lang="en" sz="3000">
                <a:latin typeface="Arial"/>
                <a:ea typeface="Arial"/>
                <a:cs typeface="Arial"/>
                <a:sym typeface="Arial"/>
              </a:rPr>
              <a:t>PRINTS: “heads: 1”</a:t>
            </a:r>
            <a:endParaRPr sz="3000">
              <a:latin typeface="Arial"/>
              <a:ea typeface="Arial"/>
              <a:cs typeface="Arial"/>
              <a:sym typeface="Arial"/>
            </a:endParaRPr>
          </a:p>
          <a:p>
            <a:pPr marL="0" indent="0">
              <a:spcBef>
                <a:spcPts val="360"/>
              </a:spcBef>
              <a:buNone/>
            </a:pPr>
            <a:endParaRPr sz="1400"/>
          </a:p>
        </p:txBody>
      </p:sp>
    </p:spTree>
    <p:extLst>
      <p:ext uri="{BB962C8B-B14F-4D97-AF65-F5344CB8AC3E}">
        <p14:creationId xmlns:p14="http://schemas.microsoft.com/office/powerpoint/2010/main" val="289827970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1"/>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A more useful example: counting</a:t>
            </a:r>
            <a:endParaRPr/>
          </a:p>
        </p:txBody>
      </p:sp>
      <p:sp>
        <p:nvSpPr>
          <p:cNvPr id="237" name="Google Shape;237;p31"/>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chemeClr val="dk1"/>
              </a:buClr>
              <a:buSzPts val="2400"/>
              <a:buNone/>
            </a:pPr>
            <a:r>
              <a:rPr lang="en" sz="2400"/>
              <a:t>Result of using </a:t>
            </a:r>
            <a:r>
              <a:rPr lang="en" sz="2400">
                <a:latin typeface="Courier New"/>
                <a:ea typeface="Courier New"/>
                <a:cs typeface="Courier New"/>
                <a:sym typeface="Courier New"/>
              </a:rPr>
              <a:t>.count()</a:t>
            </a:r>
            <a:r>
              <a:rPr lang="en" sz="2400"/>
              <a:t>:</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&gt;&gt;&gt; seq = "CGCACGCACGCGC"</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&gt;&gt;&gt; seq.count("CGC")</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3</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342900" lvl="0" indent="-342900" algn="l" rtl="0">
              <a:spcBef>
                <a:spcPts val="480"/>
              </a:spcBef>
              <a:spcAft>
                <a:spcPts val="0"/>
              </a:spcAft>
              <a:buClr>
                <a:schemeClr val="dk1"/>
              </a:buClr>
              <a:buSzPts val="2400"/>
              <a:buNone/>
            </a:pPr>
            <a:r>
              <a:rPr lang="en" sz="2400"/>
              <a:t>Result:</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Full sequence: CGCACGCACGCGC</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Subseq to search for: CGC</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The subseq occurs </a:t>
            </a:r>
            <a:r>
              <a:rPr lang="en" sz="1800">
                <a:solidFill>
                  <a:srgbClr val="FF0000"/>
                </a:solidFill>
                <a:latin typeface="Courier New"/>
                <a:ea typeface="Courier New"/>
                <a:cs typeface="Courier New"/>
                <a:sym typeface="Courier New"/>
              </a:rPr>
              <a:t>4</a:t>
            </a:r>
            <a:r>
              <a:rPr lang="en" sz="1800">
                <a:latin typeface="Courier New"/>
                <a:ea typeface="Courier New"/>
                <a:cs typeface="Courier New"/>
                <a:sym typeface="Courier New"/>
              </a:rPr>
              <a:t> times in the full seq</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Tree>
    <p:extLst>
      <p:ext uri="{BB962C8B-B14F-4D97-AF65-F5344CB8AC3E}">
        <p14:creationId xmlns:p14="http://schemas.microsoft.com/office/powerpoint/2010/main" val="646440630"/>
      </p:ext>
    </p:extLst>
  </p:cSld>
  <p:clrMapOvr>
    <a:masterClrMapping/>
  </p:clrMapOvr>
  <p:transition spd="slow">
    <p:fade thruBlk="1"/>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A note on "scope"</a:t>
            </a:r>
            <a:endParaRPr/>
          </a:p>
        </p:txBody>
      </p:sp>
      <p:sp>
        <p:nvSpPr>
          <p:cNvPr id="243" name="Google Shape;243;p32"/>
          <p:cNvSpPr txBox="1">
            <a:spLocks noGrp="1"/>
          </p:cNvSpPr>
          <p:nvPr>
            <p:ph type="body" idx="1"/>
          </p:nvPr>
        </p:nvSpPr>
        <p:spPr>
          <a:xfrm>
            <a:off x="457200" y="1600200"/>
            <a:ext cx="8229600" cy="5105400"/>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000"/>
              <a:buChar char="•"/>
            </a:pPr>
            <a:r>
              <a:rPr lang="en" sz="2000"/>
              <a:t>Variables you </a:t>
            </a:r>
            <a:r>
              <a:rPr lang="en" sz="2000" i="1"/>
              <a:t>create</a:t>
            </a:r>
            <a:r>
              <a:rPr lang="en" sz="2000"/>
              <a:t> within a function are considered to be in a different "scope" than the rest of your code</a:t>
            </a:r>
            <a:endParaRPr/>
          </a:p>
          <a:p>
            <a:pPr marL="342900" lvl="0" indent="-342900" algn="l" rtl="0">
              <a:spcBef>
                <a:spcPts val="1000"/>
              </a:spcBef>
              <a:spcAft>
                <a:spcPts val="0"/>
              </a:spcAft>
              <a:buClr>
                <a:schemeClr val="dk1"/>
              </a:buClr>
              <a:buSzPts val="2000"/>
              <a:buChar char="•"/>
            </a:pPr>
            <a:r>
              <a:rPr lang="en" sz="2000"/>
              <a:t>This means that those variables are inaccessible outside of the function definition block</a:t>
            </a:r>
            <a:endParaRPr/>
          </a:p>
          <a:p>
            <a:pPr marL="342900" lvl="0" indent="-342900" algn="l" rtl="0">
              <a:spcBef>
                <a:spcPts val="1000"/>
              </a:spcBef>
              <a:spcAft>
                <a:spcPts val="0"/>
              </a:spcAft>
              <a:buClr>
                <a:schemeClr val="dk1"/>
              </a:buClr>
              <a:buSzPts val="2000"/>
              <a:buChar char="•"/>
            </a:pPr>
            <a:r>
              <a:rPr lang="en" sz="2000"/>
              <a:t>Reusing a variable name within a function definition block will not overwrite any variable defined outside the block.</a:t>
            </a:r>
            <a:endParaRPr/>
          </a:p>
          <a:p>
            <a:pPr marL="342900" lvl="0" indent="-342900" algn="l" rtl="0">
              <a:spcBef>
                <a:spcPts val="1000"/>
              </a:spcBef>
              <a:spcAft>
                <a:spcPts val="0"/>
              </a:spcAft>
              <a:buClr>
                <a:schemeClr val="dk1"/>
              </a:buClr>
              <a:buSzPts val="2000"/>
              <a:buChar char="•"/>
            </a:pPr>
            <a:r>
              <a:rPr lang="en" sz="2000"/>
              <a:t>Somewhat confusingly, functions </a:t>
            </a:r>
            <a:r>
              <a:rPr lang="en" sz="2000" i="1"/>
              <a:t>can</a:t>
            </a:r>
            <a:r>
              <a:rPr lang="en" sz="2000"/>
              <a:t> sometimes use variables defined within the main body (as long as it has been created before the function is called). However, doing this generally considered bad practice, since it makes the effects of a function harder to predict (especially if you plan to use it in many different scripts).</a:t>
            </a:r>
            <a:endParaRPr/>
          </a:p>
          <a:p>
            <a:pPr marL="342900" lvl="0" indent="-342900" algn="l" rtl="0">
              <a:spcBef>
                <a:spcPts val="1000"/>
              </a:spcBef>
              <a:spcAft>
                <a:spcPts val="0"/>
              </a:spcAft>
              <a:buClr>
                <a:schemeClr val="dk1"/>
              </a:buClr>
              <a:buSzPts val="2000"/>
              <a:buChar char="•"/>
            </a:pPr>
            <a:r>
              <a:rPr lang="en" sz="2000"/>
              <a:t>The best practice is to only allow functions to use the external variables that are supplied directly as parameters.</a:t>
            </a:r>
            <a:endParaRPr/>
          </a:p>
        </p:txBody>
      </p:sp>
    </p:spTree>
    <p:extLst>
      <p:ext uri="{BB962C8B-B14F-4D97-AF65-F5344CB8AC3E}">
        <p14:creationId xmlns:p14="http://schemas.microsoft.com/office/powerpoint/2010/main" val="65737736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Example of scope</a:t>
            </a:r>
            <a:endParaRPr/>
          </a:p>
        </p:txBody>
      </p:sp>
      <p:sp>
        <p:nvSpPr>
          <p:cNvPr id="249" name="Google Shape;249;p33"/>
          <p:cNvSpPr/>
          <p:nvPr/>
        </p:nvSpPr>
        <p:spPr>
          <a:xfrm>
            <a:off x="914400" y="1752600"/>
            <a:ext cx="7239000"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def someFn(val):</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c = val * 10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z = c * c</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return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x = 5</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z = 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result = someFn(x)</a:t>
            </a:r>
            <a:endParaRPr/>
          </a:p>
        </p:txBody>
      </p:sp>
    </p:spTree>
    <p:extLst>
      <p:ext uri="{BB962C8B-B14F-4D97-AF65-F5344CB8AC3E}">
        <p14:creationId xmlns:p14="http://schemas.microsoft.com/office/powerpoint/2010/main" val="96232647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Example of scope</a:t>
            </a:r>
            <a:endParaRPr/>
          </a:p>
        </p:txBody>
      </p:sp>
      <p:sp>
        <p:nvSpPr>
          <p:cNvPr id="255" name="Google Shape;255;p34"/>
          <p:cNvSpPr/>
          <p:nvPr/>
        </p:nvSpPr>
        <p:spPr>
          <a:xfrm>
            <a:off x="914400" y="1752600"/>
            <a:ext cx="7239000"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def someFn(val):</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c = val * 10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z = c * c</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return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x = 5</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z = 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result = someFn(x)</a:t>
            </a:r>
            <a:endParaRPr/>
          </a:p>
        </p:txBody>
      </p:sp>
      <p:grpSp>
        <p:nvGrpSpPr>
          <p:cNvPr id="256" name="Google Shape;256;p34"/>
          <p:cNvGrpSpPr/>
          <p:nvPr/>
        </p:nvGrpSpPr>
        <p:grpSpPr>
          <a:xfrm>
            <a:off x="3657600" y="1752600"/>
            <a:ext cx="1796337" cy="1828800"/>
            <a:chOff x="3657600" y="1752600"/>
            <a:chExt cx="1796337" cy="1828800"/>
          </a:xfrm>
        </p:grpSpPr>
        <p:sp>
          <p:nvSpPr>
            <p:cNvPr id="257" name="Google Shape;257;p34"/>
            <p:cNvSpPr/>
            <p:nvPr/>
          </p:nvSpPr>
          <p:spPr>
            <a:xfrm>
              <a:off x="3657600" y="2819400"/>
              <a:ext cx="152400" cy="762000"/>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58" name="Google Shape;258;p34"/>
            <p:cNvSpPr/>
            <p:nvPr/>
          </p:nvSpPr>
          <p:spPr>
            <a:xfrm>
              <a:off x="3657600" y="1752600"/>
              <a:ext cx="152400" cy="907941"/>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59" name="Google Shape;259;p34"/>
            <p:cNvSpPr txBox="1"/>
            <p:nvPr/>
          </p:nvSpPr>
          <p:spPr>
            <a:xfrm>
              <a:off x="3886200" y="2057400"/>
              <a:ext cx="156773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function scope</a:t>
              </a:r>
              <a:endParaRPr/>
            </a:p>
          </p:txBody>
        </p:sp>
        <p:sp>
          <p:nvSpPr>
            <p:cNvPr id="260" name="Google Shape;260;p34"/>
            <p:cNvSpPr txBox="1"/>
            <p:nvPr/>
          </p:nvSpPr>
          <p:spPr>
            <a:xfrm>
              <a:off x="3886200" y="3015734"/>
              <a:ext cx="125194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main scope</a:t>
              </a:r>
              <a:endParaRPr/>
            </a:p>
          </p:txBody>
        </p:sp>
      </p:grpSp>
    </p:spTree>
    <p:extLst>
      <p:ext uri="{BB962C8B-B14F-4D97-AF65-F5344CB8AC3E}">
        <p14:creationId xmlns:p14="http://schemas.microsoft.com/office/powerpoint/2010/main" val="82434629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Example of scope</a:t>
            </a:r>
            <a:endParaRPr/>
          </a:p>
        </p:txBody>
      </p:sp>
      <p:sp>
        <p:nvSpPr>
          <p:cNvPr id="266" name="Google Shape;266;p35"/>
          <p:cNvSpPr/>
          <p:nvPr/>
        </p:nvSpPr>
        <p:spPr>
          <a:xfrm>
            <a:off x="914400" y="1752600"/>
            <a:ext cx="7239000"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def someFn(val):</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c = val * 10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z = c * c</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return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x = 5</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z = 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result = someFn(x)</a:t>
            </a:r>
            <a:endParaRPr/>
          </a:p>
        </p:txBody>
      </p:sp>
      <p:sp>
        <p:nvSpPr>
          <p:cNvPr id="267" name="Google Shape;267;p35"/>
          <p:cNvSpPr/>
          <p:nvPr/>
        </p:nvSpPr>
        <p:spPr>
          <a:xfrm>
            <a:off x="914400" y="3810000"/>
            <a:ext cx="4572000" cy="30777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(result)</a:t>
            </a:r>
            <a:endParaRPr/>
          </a:p>
        </p:txBody>
      </p:sp>
      <p:grpSp>
        <p:nvGrpSpPr>
          <p:cNvPr id="268" name="Google Shape;268;p35"/>
          <p:cNvGrpSpPr/>
          <p:nvPr/>
        </p:nvGrpSpPr>
        <p:grpSpPr>
          <a:xfrm>
            <a:off x="3657600" y="1752600"/>
            <a:ext cx="1796337" cy="1828800"/>
            <a:chOff x="3657600" y="1752600"/>
            <a:chExt cx="1796337" cy="1828800"/>
          </a:xfrm>
        </p:grpSpPr>
        <p:sp>
          <p:nvSpPr>
            <p:cNvPr id="269" name="Google Shape;269;p35"/>
            <p:cNvSpPr/>
            <p:nvPr/>
          </p:nvSpPr>
          <p:spPr>
            <a:xfrm>
              <a:off x="3657600" y="2819400"/>
              <a:ext cx="152400" cy="762000"/>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70" name="Google Shape;270;p35"/>
            <p:cNvSpPr/>
            <p:nvPr/>
          </p:nvSpPr>
          <p:spPr>
            <a:xfrm>
              <a:off x="3657600" y="1752600"/>
              <a:ext cx="152400" cy="907941"/>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71" name="Google Shape;271;p35"/>
            <p:cNvSpPr txBox="1"/>
            <p:nvPr/>
          </p:nvSpPr>
          <p:spPr>
            <a:xfrm>
              <a:off x="3886200" y="2057400"/>
              <a:ext cx="156773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function scope</a:t>
              </a:r>
              <a:endParaRPr/>
            </a:p>
          </p:txBody>
        </p:sp>
        <p:sp>
          <p:nvSpPr>
            <p:cNvPr id="272" name="Google Shape;272;p35"/>
            <p:cNvSpPr txBox="1"/>
            <p:nvPr/>
          </p:nvSpPr>
          <p:spPr>
            <a:xfrm>
              <a:off x="3886200" y="3015734"/>
              <a:ext cx="125194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main scope</a:t>
              </a:r>
              <a:endParaRPr/>
            </a:p>
          </p:txBody>
        </p:sp>
      </p:grpSp>
    </p:spTree>
    <p:extLst>
      <p:ext uri="{BB962C8B-B14F-4D97-AF65-F5344CB8AC3E}">
        <p14:creationId xmlns:p14="http://schemas.microsoft.com/office/powerpoint/2010/main" val="170783092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Example of scope</a:t>
            </a:r>
            <a:endParaRPr/>
          </a:p>
        </p:txBody>
      </p:sp>
      <p:sp>
        <p:nvSpPr>
          <p:cNvPr id="278" name="Google Shape;278;p36"/>
          <p:cNvSpPr/>
          <p:nvPr/>
        </p:nvSpPr>
        <p:spPr>
          <a:xfrm>
            <a:off x="914400" y="1752600"/>
            <a:ext cx="7239000"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def someFn(val):</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c = val * 10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z = c * c</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return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x = 5</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z = 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result = someFn(x)</a:t>
            </a:r>
            <a:endParaRPr/>
          </a:p>
        </p:txBody>
      </p:sp>
      <p:sp>
        <p:nvSpPr>
          <p:cNvPr id="279" name="Google Shape;279;p36"/>
          <p:cNvSpPr/>
          <p:nvPr/>
        </p:nvSpPr>
        <p:spPr>
          <a:xfrm>
            <a:off x="914400" y="3810000"/>
            <a:ext cx="4572000"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(result)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2500</a:t>
            </a:r>
            <a:endParaRPr/>
          </a:p>
        </p:txBody>
      </p:sp>
      <p:grpSp>
        <p:nvGrpSpPr>
          <p:cNvPr id="280" name="Google Shape;280;p36"/>
          <p:cNvGrpSpPr/>
          <p:nvPr/>
        </p:nvGrpSpPr>
        <p:grpSpPr>
          <a:xfrm>
            <a:off x="3657600" y="1752600"/>
            <a:ext cx="1796337" cy="1828800"/>
            <a:chOff x="3657600" y="1752600"/>
            <a:chExt cx="1796337" cy="1828800"/>
          </a:xfrm>
        </p:grpSpPr>
        <p:sp>
          <p:nvSpPr>
            <p:cNvPr id="281" name="Google Shape;281;p36"/>
            <p:cNvSpPr/>
            <p:nvPr/>
          </p:nvSpPr>
          <p:spPr>
            <a:xfrm>
              <a:off x="3657600" y="2819400"/>
              <a:ext cx="152400" cy="762000"/>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82" name="Google Shape;282;p36"/>
            <p:cNvSpPr/>
            <p:nvPr/>
          </p:nvSpPr>
          <p:spPr>
            <a:xfrm>
              <a:off x="3657600" y="1752600"/>
              <a:ext cx="152400" cy="907941"/>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83" name="Google Shape;283;p36"/>
            <p:cNvSpPr txBox="1"/>
            <p:nvPr/>
          </p:nvSpPr>
          <p:spPr>
            <a:xfrm>
              <a:off x="3886200" y="2057400"/>
              <a:ext cx="156773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function scope</a:t>
              </a:r>
              <a:endParaRPr/>
            </a:p>
          </p:txBody>
        </p:sp>
        <p:sp>
          <p:nvSpPr>
            <p:cNvPr id="284" name="Google Shape;284;p36"/>
            <p:cNvSpPr txBox="1"/>
            <p:nvPr/>
          </p:nvSpPr>
          <p:spPr>
            <a:xfrm>
              <a:off x="3886200" y="3015734"/>
              <a:ext cx="125194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main scope</a:t>
              </a:r>
              <a:endParaRPr/>
            </a:p>
          </p:txBody>
        </p:sp>
      </p:grpSp>
    </p:spTree>
    <p:extLst>
      <p:ext uri="{BB962C8B-B14F-4D97-AF65-F5344CB8AC3E}">
        <p14:creationId xmlns:p14="http://schemas.microsoft.com/office/powerpoint/2010/main" val="22662295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Example of scope</a:t>
            </a:r>
            <a:endParaRPr/>
          </a:p>
        </p:txBody>
      </p:sp>
      <p:sp>
        <p:nvSpPr>
          <p:cNvPr id="290" name="Google Shape;290;p37"/>
          <p:cNvSpPr/>
          <p:nvPr/>
        </p:nvSpPr>
        <p:spPr>
          <a:xfrm>
            <a:off x="914400" y="1752600"/>
            <a:ext cx="7239000"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def someFn(val):</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c = val * 10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z = c * c</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return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x = 5</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z = 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result = someFn(x)</a:t>
            </a:r>
            <a:endParaRPr/>
          </a:p>
        </p:txBody>
      </p:sp>
      <p:sp>
        <p:nvSpPr>
          <p:cNvPr id="291" name="Google Shape;291;p37"/>
          <p:cNvSpPr/>
          <p:nvPr/>
        </p:nvSpPr>
        <p:spPr>
          <a:xfrm>
            <a:off x="914400" y="3810000"/>
            <a:ext cx="4572000" cy="73866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(result)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2500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(z)</a:t>
            </a:r>
            <a:endParaRPr/>
          </a:p>
        </p:txBody>
      </p:sp>
      <p:grpSp>
        <p:nvGrpSpPr>
          <p:cNvPr id="292" name="Google Shape;292;p37"/>
          <p:cNvGrpSpPr/>
          <p:nvPr/>
        </p:nvGrpSpPr>
        <p:grpSpPr>
          <a:xfrm>
            <a:off x="3657600" y="1752600"/>
            <a:ext cx="1796337" cy="1828800"/>
            <a:chOff x="3657600" y="1752600"/>
            <a:chExt cx="1796337" cy="1828800"/>
          </a:xfrm>
        </p:grpSpPr>
        <p:sp>
          <p:nvSpPr>
            <p:cNvPr id="293" name="Google Shape;293;p37"/>
            <p:cNvSpPr/>
            <p:nvPr/>
          </p:nvSpPr>
          <p:spPr>
            <a:xfrm>
              <a:off x="3657600" y="2819400"/>
              <a:ext cx="152400" cy="762000"/>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94" name="Google Shape;294;p37"/>
            <p:cNvSpPr/>
            <p:nvPr/>
          </p:nvSpPr>
          <p:spPr>
            <a:xfrm>
              <a:off x="3657600" y="1752600"/>
              <a:ext cx="152400" cy="907941"/>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95" name="Google Shape;295;p37"/>
            <p:cNvSpPr txBox="1"/>
            <p:nvPr/>
          </p:nvSpPr>
          <p:spPr>
            <a:xfrm>
              <a:off x="3886200" y="2057400"/>
              <a:ext cx="156773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function scope</a:t>
              </a:r>
              <a:endParaRPr/>
            </a:p>
          </p:txBody>
        </p:sp>
        <p:sp>
          <p:nvSpPr>
            <p:cNvPr id="296" name="Google Shape;296;p37"/>
            <p:cNvSpPr txBox="1"/>
            <p:nvPr/>
          </p:nvSpPr>
          <p:spPr>
            <a:xfrm>
              <a:off x="3886200" y="3015734"/>
              <a:ext cx="125194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main scope</a:t>
              </a:r>
              <a:endParaRPr/>
            </a:p>
          </p:txBody>
        </p:sp>
      </p:grpSp>
    </p:spTree>
    <p:extLst>
      <p:ext uri="{BB962C8B-B14F-4D97-AF65-F5344CB8AC3E}">
        <p14:creationId xmlns:p14="http://schemas.microsoft.com/office/powerpoint/2010/main" val="421066968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Example of scope</a:t>
            </a:r>
            <a:endParaRPr/>
          </a:p>
        </p:txBody>
      </p:sp>
      <p:sp>
        <p:nvSpPr>
          <p:cNvPr id="302" name="Google Shape;302;p38"/>
          <p:cNvSpPr/>
          <p:nvPr/>
        </p:nvSpPr>
        <p:spPr>
          <a:xfrm>
            <a:off x="914400" y="1752600"/>
            <a:ext cx="7239000"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def someFn(val):</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c = val * 10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z = c * c</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return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x = 5</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z = 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result = someFn(x)</a:t>
            </a:r>
            <a:endParaRPr/>
          </a:p>
        </p:txBody>
      </p:sp>
      <p:sp>
        <p:nvSpPr>
          <p:cNvPr id="303" name="Google Shape;303;p38"/>
          <p:cNvSpPr/>
          <p:nvPr/>
        </p:nvSpPr>
        <p:spPr>
          <a:xfrm>
            <a:off x="914400" y="3810000"/>
            <a:ext cx="4572000" cy="95410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(result)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2500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1</a:t>
            </a:r>
            <a:endParaRPr/>
          </a:p>
        </p:txBody>
      </p:sp>
      <p:cxnSp>
        <p:nvCxnSpPr>
          <p:cNvPr id="304" name="Google Shape;304;p38"/>
          <p:cNvCxnSpPr/>
          <p:nvPr/>
        </p:nvCxnSpPr>
        <p:spPr>
          <a:xfrm>
            <a:off x="2438400" y="4495800"/>
            <a:ext cx="990600" cy="2232"/>
          </a:xfrm>
          <a:prstGeom prst="straightConnector1">
            <a:avLst/>
          </a:prstGeom>
          <a:noFill/>
          <a:ln w="19050" cap="flat" cmpd="sng">
            <a:solidFill>
              <a:srgbClr val="366092"/>
            </a:solidFill>
            <a:prstDash val="solid"/>
            <a:round/>
            <a:headEnd type="triangle" w="med" len="med"/>
            <a:tailEnd type="none" w="sm" len="sm"/>
          </a:ln>
        </p:spPr>
      </p:cxnSp>
      <p:sp>
        <p:nvSpPr>
          <p:cNvPr id="305" name="Google Shape;305;p38"/>
          <p:cNvSpPr txBox="1"/>
          <p:nvPr/>
        </p:nvSpPr>
        <p:spPr>
          <a:xfrm>
            <a:off x="3438525" y="4287053"/>
            <a:ext cx="358140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a:solidFill>
                  <a:schemeClr val="dk1"/>
                </a:solidFill>
                <a:latin typeface="Calibri"/>
                <a:ea typeface="Calibri"/>
                <a:cs typeface="Calibri"/>
                <a:sym typeface="Calibri"/>
              </a:rPr>
              <a:t>The </a:t>
            </a:r>
            <a:r>
              <a:rPr lang="en" sz="1200">
                <a:solidFill>
                  <a:schemeClr val="dk1"/>
                </a:solidFill>
                <a:latin typeface="Courier New"/>
                <a:ea typeface="Courier New"/>
                <a:cs typeface="Courier New"/>
                <a:sym typeface="Courier New"/>
              </a:rPr>
              <a:t>z</a:t>
            </a:r>
            <a:r>
              <a:rPr lang="en" sz="1200">
                <a:solidFill>
                  <a:schemeClr val="dk1"/>
                </a:solidFill>
                <a:latin typeface="Calibri"/>
                <a:ea typeface="Calibri"/>
                <a:cs typeface="Calibri"/>
                <a:sym typeface="Calibri"/>
              </a:rPr>
              <a:t> defined in the main scope was not overwritten by the </a:t>
            </a:r>
            <a:r>
              <a:rPr lang="en" sz="1200">
                <a:solidFill>
                  <a:schemeClr val="dk1"/>
                </a:solidFill>
                <a:latin typeface="Courier New"/>
                <a:ea typeface="Courier New"/>
                <a:cs typeface="Courier New"/>
                <a:sym typeface="Courier New"/>
              </a:rPr>
              <a:t>z</a:t>
            </a:r>
            <a:r>
              <a:rPr lang="en" sz="1200">
                <a:solidFill>
                  <a:schemeClr val="dk1"/>
                </a:solidFill>
                <a:latin typeface="Calibri"/>
                <a:ea typeface="Calibri"/>
                <a:cs typeface="Calibri"/>
                <a:sym typeface="Calibri"/>
              </a:rPr>
              <a:t> defined in the function scope</a:t>
            </a:r>
            <a:endParaRPr/>
          </a:p>
        </p:txBody>
      </p:sp>
      <p:grpSp>
        <p:nvGrpSpPr>
          <p:cNvPr id="306" name="Google Shape;306;p38"/>
          <p:cNvGrpSpPr/>
          <p:nvPr/>
        </p:nvGrpSpPr>
        <p:grpSpPr>
          <a:xfrm>
            <a:off x="3657600" y="1752600"/>
            <a:ext cx="1796337" cy="1828800"/>
            <a:chOff x="3657600" y="1752600"/>
            <a:chExt cx="1796337" cy="1828800"/>
          </a:xfrm>
        </p:grpSpPr>
        <p:sp>
          <p:nvSpPr>
            <p:cNvPr id="307" name="Google Shape;307;p38"/>
            <p:cNvSpPr/>
            <p:nvPr/>
          </p:nvSpPr>
          <p:spPr>
            <a:xfrm>
              <a:off x="3657600" y="2819400"/>
              <a:ext cx="152400" cy="762000"/>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08" name="Google Shape;308;p38"/>
            <p:cNvSpPr/>
            <p:nvPr/>
          </p:nvSpPr>
          <p:spPr>
            <a:xfrm>
              <a:off x="3657600" y="1752600"/>
              <a:ext cx="152400" cy="907941"/>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09" name="Google Shape;309;p38"/>
            <p:cNvSpPr txBox="1"/>
            <p:nvPr/>
          </p:nvSpPr>
          <p:spPr>
            <a:xfrm>
              <a:off x="3886200" y="2057400"/>
              <a:ext cx="156773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function scope</a:t>
              </a:r>
              <a:endParaRPr/>
            </a:p>
          </p:txBody>
        </p:sp>
        <p:sp>
          <p:nvSpPr>
            <p:cNvPr id="310" name="Google Shape;310;p38"/>
            <p:cNvSpPr txBox="1"/>
            <p:nvPr/>
          </p:nvSpPr>
          <p:spPr>
            <a:xfrm>
              <a:off x="3886200" y="3015734"/>
              <a:ext cx="125194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main scope</a:t>
              </a:r>
              <a:endParaRPr/>
            </a:p>
          </p:txBody>
        </p:sp>
      </p:grpSp>
    </p:spTree>
    <p:extLst>
      <p:ext uri="{BB962C8B-B14F-4D97-AF65-F5344CB8AC3E}">
        <p14:creationId xmlns:p14="http://schemas.microsoft.com/office/powerpoint/2010/main" val="378084070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Example of scope</a:t>
            </a:r>
            <a:endParaRPr/>
          </a:p>
        </p:txBody>
      </p:sp>
      <p:sp>
        <p:nvSpPr>
          <p:cNvPr id="316" name="Google Shape;316;p39"/>
          <p:cNvSpPr/>
          <p:nvPr/>
        </p:nvSpPr>
        <p:spPr>
          <a:xfrm>
            <a:off x="914400" y="1752600"/>
            <a:ext cx="7239000"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def someFn(val):</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c = val * 10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z = c * c</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return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x = 5</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z = 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result = someFn(x)</a:t>
            </a:r>
            <a:endParaRPr/>
          </a:p>
        </p:txBody>
      </p:sp>
      <p:sp>
        <p:nvSpPr>
          <p:cNvPr id="317" name="Google Shape;317;p39"/>
          <p:cNvSpPr/>
          <p:nvPr/>
        </p:nvSpPr>
        <p:spPr>
          <a:xfrm>
            <a:off x="914400" y="3810000"/>
            <a:ext cx="4572000" cy="116955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(result)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2500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(c)</a:t>
            </a:r>
            <a:endParaRPr/>
          </a:p>
        </p:txBody>
      </p:sp>
      <p:grpSp>
        <p:nvGrpSpPr>
          <p:cNvPr id="318" name="Google Shape;318;p39"/>
          <p:cNvGrpSpPr/>
          <p:nvPr/>
        </p:nvGrpSpPr>
        <p:grpSpPr>
          <a:xfrm>
            <a:off x="3657600" y="1752600"/>
            <a:ext cx="1796337" cy="1828800"/>
            <a:chOff x="3657600" y="1752600"/>
            <a:chExt cx="1796337" cy="1828800"/>
          </a:xfrm>
        </p:grpSpPr>
        <p:sp>
          <p:nvSpPr>
            <p:cNvPr id="319" name="Google Shape;319;p39"/>
            <p:cNvSpPr/>
            <p:nvPr/>
          </p:nvSpPr>
          <p:spPr>
            <a:xfrm>
              <a:off x="3657600" y="2819400"/>
              <a:ext cx="152400" cy="762000"/>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20" name="Google Shape;320;p39"/>
            <p:cNvSpPr/>
            <p:nvPr/>
          </p:nvSpPr>
          <p:spPr>
            <a:xfrm>
              <a:off x="3657600" y="1752600"/>
              <a:ext cx="152400" cy="907941"/>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21" name="Google Shape;321;p39"/>
            <p:cNvSpPr txBox="1"/>
            <p:nvPr/>
          </p:nvSpPr>
          <p:spPr>
            <a:xfrm>
              <a:off x="3886200" y="2057400"/>
              <a:ext cx="156773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function scope</a:t>
              </a:r>
              <a:endParaRPr/>
            </a:p>
          </p:txBody>
        </p:sp>
        <p:sp>
          <p:nvSpPr>
            <p:cNvPr id="322" name="Google Shape;322;p39"/>
            <p:cNvSpPr txBox="1"/>
            <p:nvPr/>
          </p:nvSpPr>
          <p:spPr>
            <a:xfrm>
              <a:off x="3886200" y="3015734"/>
              <a:ext cx="125194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main scope</a:t>
              </a:r>
              <a:endParaRPr/>
            </a:p>
          </p:txBody>
        </p:sp>
      </p:grpSp>
    </p:spTree>
    <p:extLst>
      <p:ext uri="{BB962C8B-B14F-4D97-AF65-F5344CB8AC3E}">
        <p14:creationId xmlns:p14="http://schemas.microsoft.com/office/powerpoint/2010/main" val="298353836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Example of scope</a:t>
            </a:r>
            <a:endParaRPr/>
          </a:p>
        </p:txBody>
      </p:sp>
      <p:sp>
        <p:nvSpPr>
          <p:cNvPr id="328" name="Google Shape;328;p40"/>
          <p:cNvSpPr/>
          <p:nvPr/>
        </p:nvSpPr>
        <p:spPr>
          <a:xfrm>
            <a:off x="914400" y="1752600"/>
            <a:ext cx="7239000"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def someFn(val):</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c = val * 10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z = c * c</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return 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x = 5</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z = 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result = someFn(x)</a:t>
            </a:r>
            <a:endParaRPr/>
          </a:p>
        </p:txBody>
      </p:sp>
      <p:sp>
        <p:nvSpPr>
          <p:cNvPr id="329" name="Google Shape;329;p40"/>
          <p:cNvSpPr/>
          <p:nvPr/>
        </p:nvSpPr>
        <p:spPr>
          <a:xfrm>
            <a:off x="914400" y="3810000"/>
            <a:ext cx="4572000"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(result)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2500</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a:t>
            </a:r>
            <a:r>
              <a:rPr lang="en">
                <a:solidFill>
                  <a:schemeClr val="dk1"/>
                </a:solidFill>
                <a:latin typeface="Courier New"/>
                <a:ea typeface="Courier New"/>
                <a:cs typeface="Courier New"/>
                <a:sym typeface="Courier New"/>
              </a:rPr>
              <a:t>(</a:t>
            </a:r>
            <a:r>
              <a:rPr lang="en" sz="1400">
                <a:solidFill>
                  <a:schemeClr val="dk1"/>
                </a:solidFill>
                <a:latin typeface="Courier New"/>
                <a:ea typeface="Courier New"/>
                <a:cs typeface="Courier New"/>
                <a:sym typeface="Courier New"/>
              </a:rPr>
              <a:t>z)</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1</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&gt;&gt;&gt; print </a:t>
            </a:r>
            <a:r>
              <a:rPr lang="en">
                <a:solidFill>
                  <a:schemeClr val="dk1"/>
                </a:solidFill>
                <a:latin typeface="Courier New"/>
                <a:ea typeface="Courier New"/>
                <a:cs typeface="Courier New"/>
                <a:sym typeface="Courier New"/>
              </a:rPr>
              <a:t>(</a:t>
            </a:r>
            <a:r>
              <a:rPr lang="en" sz="1400">
                <a:solidFill>
                  <a:schemeClr val="dk1"/>
                </a:solidFill>
                <a:latin typeface="Courier New"/>
                <a:ea typeface="Courier New"/>
                <a:cs typeface="Courier New"/>
                <a:sym typeface="Courier New"/>
              </a:rPr>
              <a:t>c</a:t>
            </a:r>
            <a:r>
              <a:rPr lang="en">
                <a:solidFill>
                  <a:schemeClr val="dk1"/>
                </a:solidFill>
                <a:latin typeface="Courier New"/>
                <a:ea typeface="Courier New"/>
                <a:cs typeface="Courier New"/>
                <a:sym typeface="Courier New"/>
              </a:rPr>
              <a: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Traceback (most recent call last):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  File "&lt;stdin&gt;", line 1, in &lt;module&gt;</a:t>
            </a:r>
            <a:endParaRPr/>
          </a:p>
          <a:p>
            <a:pPr marL="0" marR="0" lvl="0" indent="0" algn="l" rtl="0">
              <a:spcBef>
                <a:spcPts val="0"/>
              </a:spcBef>
              <a:spcAft>
                <a:spcPts val="0"/>
              </a:spcAft>
              <a:buNone/>
            </a:pPr>
            <a:r>
              <a:rPr lang="en" sz="1400">
                <a:solidFill>
                  <a:schemeClr val="dk1"/>
                </a:solidFill>
                <a:latin typeface="Courier New"/>
                <a:ea typeface="Courier New"/>
                <a:cs typeface="Courier New"/>
                <a:sym typeface="Courier New"/>
              </a:rPr>
              <a:t>NameError: name 'c' is not defined</a:t>
            </a:r>
            <a:endParaRPr/>
          </a:p>
        </p:txBody>
      </p:sp>
      <p:cxnSp>
        <p:nvCxnSpPr>
          <p:cNvPr id="330" name="Google Shape;330;p40"/>
          <p:cNvCxnSpPr/>
          <p:nvPr/>
        </p:nvCxnSpPr>
        <p:spPr>
          <a:xfrm>
            <a:off x="5095875" y="5237947"/>
            <a:ext cx="695528" cy="3614"/>
          </a:xfrm>
          <a:prstGeom prst="straightConnector1">
            <a:avLst/>
          </a:prstGeom>
          <a:noFill/>
          <a:ln w="19050" cap="flat" cmpd="sng">
            <a:solidFill>
              <a:srgbClr val="366092"/>
            </a:solidFill>
            <a:prstDash val="solid"/>
            <a:round/>
            <a:headEnd type="triangle" w="med" len="med"/>
            <a:tailEnd type="none" w="sm" len="sm"/>
          </a:ln>
        </p:spPr>
      </p:cxnSp>
      <p:sp>
        <p:nvSpPr>
          <p:cNvPr id="331" name="Google Shape;331;p40"/>
          <p:cNvSpPr txBox="1"/>
          <p:nvPr/>
        </p:nvSpPr>
        <p:spPr>
          <a:xfrm>
            <a:off x="5867400" y="4876800"/>
            <a:ext cx="3048000"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a:solidFill>
                  <a:schemeClr val="dk1"/>
                </a:solidFill>
                <a:latin typeface="Calibri"/>
                <a:ea typeface="Calibri"/>
                <a:cs typeface="Calibri"/>
                <a:sym typeface="Calibri"/>
              </a:rPr>
              <a:t>There is no </a:t>
            </a:r>
            <a:r>
              <a:rPr lang="en" sz="1200">
                <a:solidFill>
                  <a:schemeClr val="dk1"/>
                </a:solidFill>
                <a:latin typeface="Courier New"/>
                <a:ea typeface="Courier New"/>
                <a:cs typeface="Courier New"/>
                <a:sym typeface="Courier New"/>
              </a:rPr>
              <a:t>c</a:t>
            </a:r>
            <a:r>
              <a:rPr lang="en" sz="1200">
                <a:solidFill>
                  <a:schemeClr val="dk1"/>
                </a:solidFill>
                <a:latin typeface="Calibri"/>
                <a:ea typeface="Calibri"/>
                <a:cs typeface="Calibri"/>
                <a:sym typeface="Calibri"/>
              </a:rPr>
              <a:t> defined in the main scope, and we cannot access the </a:t>
            </a:r>
            <a:r>
              <a:rPr lang="en" sz="1100">
                <a:solidFill>
                  <a:schemeClr val="dk1"/>
                </a:solidFill>
                <a:latin typeface="Courier New"/>
                <a:ea typeface="Courier New"/>
                <a:cs typeface="Courier New"/>
                <a:sym typeface="Courier New"/>
              </a:rPr>
              <a:t>c</a:t>
            </a:r>
            <a:r>
              <a:rPr lang="en" sz="1200">
                <a:solidFill>
                  <a:schemeClr val="dk1"/>
                </a:solidFill>
                <a:latin typeface="Calibri"/>
                <a:ea typeface="Calibri"/>
                <a:cs typeface="Calibri"/>
                <a:sym typeface="Calibri"/>
              </a:rPr>
              <a:t> defined in the function scope, so this creates a </a:t>
            </a:r>
            <a:r>
              <a:rPr lang="en" sz="1100">
                <a:solidFill>
                  <a:schemeClr val="dk1"/>
                </a:solidFill>
                <a:latin typeface="Courier New"/>
                <a:ea typeface="Courier New"/>
                <a:cs typeface="Courier New"/>
                <a:sym typeface="Courier New"/>
              </a:rPr>
              <a:t>NameError</a:t>
            </a:r>
            <a:endParaRPr sz="1100">
              <a:solidFill>
                <a:schemeClr val="dk1"/>
              </a:solidFill>
              <a:latin typeface="Courier New"/>
              <a:ea typeface="Courier New"/>
              <a:cs typeface="Courier New"/>
              <a:sym typeface="Courier New"/>
            </a:endParaRPr>
          </a:p>
        </p:txBody>
      </p:sp>
      <p:grpSp>
        <p:nvGrpSpPr>
          <p:cNvPr id="332" name="Google Shape;332;p40"/>
          <p:cNvGrpSpPr/>
          <p:nvPr/>
        </p:nvGrpSpPr>
        <p:grpSpPr>
          <a:xfrm>
            <a:off x="3657600" y="1752600"/>
            <a:ext cx="1796337" cy="1828800"/>
            <a:chOff x="3657600" y="1752600"/>
            <a:chExt cx="1796337" cy="1828800"/>
          </a:xfrm>
        </p:grpSpPr>
        <p:sp>
          <p:nvSpPr>
            <p:cNvPr id="333" name="Google Shape;333;p40"/>
            <p:cNvSpPr/>
            <p:nvPr/>
          </p:nvSpPr>
          <p:spPr>
            <a:xfrm>
              <a:off x="3657600" y="2819400"/>
              <a:ext cx="152400" cy="762000"/>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34" name="Google Shape;334;p40"/>
            <p:cNvSpPr/>
            <p:nvPr/>
          </p:nvSpPr>
          <p:spPr>
            <a:xfrm>
              <a:off x="3657600" y="1752600"/>
              <a:ext cx="152400" cy="907941"/>
            </a:xfrm>
            <a:prstGeom prst="rightBrace">
              <a:avLst>
                <a:gd name="adj1" fmla="val 8333"/>
                <a:gd name="adj2" fmla="val 50000"/>
              </a:avLst>
            </a:prstGeom>
            <a:noFill/>
            <a:ln w="19050" cap="flat" cmpd="sng">
              <a:solidFill>
                <a:srgbClr val="366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35" name="Google Shape;335;p40"/>
            <p:cNvSpPr txBox="1"/>
            <p:nvPr/>
          </p:nvSpPr>
          <p:spPr>
            <a:xfrm>
              <a:off x="3886200" y="2057400"/>
              <a:ext cx="156773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function scope</a:t>
              </a:r>
              <a:endParaRPr/>
            </a:p>
          </p:txBody>
        </p:sp>
        <p:sp>
          <p:nvSpPr>
            <p:cNvPr id="336" name="Google Shape;336;p40"/>
            <p:cNvSpPr txBox="1"/>
            <p:nvPr/>
          </p:nvSpPr>
          <p:spPr>
            <a:xfrm>
              <a:off x="3886200" y="3015734"/>
              <a:ext cx="125194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main scope</a:t>
              </a:r>
              <a:endParaRPr/>
            </a:p>
          </p:txBody>
        </p:sp>
      </p:grpSp>
    </p:spTree>
    <p:extLst>
      <p:ext uri="{BB962C8B-B14F-4D97-AF65-F5344CB8AC3E}">
        <p14:creationId xmlns:p14="http://schemas.microsoft.com/office/powerpoint/2010/main" val="1336975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8"/>
          <p:cNvSpPr txBox="1">
            <a:spLocks noGrp="1"/>
          </p:cNvSpPr>
          <p:nvPr>
            <p:ph type="title"/>
          </p:nvPr>
        </p:nvSpPr>
        <p:spPr>
          <a:xfrm>
            <a:off x="457200" y="1063228"/>
            <a:ext cx="8229600" cy="857400"/>
          </a:xfrm>
          <a:prstGeom prst="rect">
            <a:avLst/>
          </a:prstGeom>
          <a:noFill/>
          <a:ln>
            <a:noFill/>
          </a:ln>
        </p:spPr>
        <p:txBody>
          <a:bodyPr spcFirstLastPara="1" vert="horz" wrap="square" lIns="91425" tIns="45700" rIns="91425" bIns="45700" rtlCol="0" anchor="ctr" anchorCtr="0">
            <a:noAutofit/>
          </a:bodyPr>
          <a:lstStyle/>
          <a:p>
            <a:pPr>
              <a:spcBef>
                <a:spcPts val="0"/>
              </a:spcBef>
              <a:buClr>
                <a:schemeClr val="dk1"/>
              </a:buClr>
              <a:buSzPts val="4400"/>
            </a:pPr>
            <a:r>
              <a:rPr lang="en"/>
              <a:t>Lab2: Review</a:t>
            </a:r>
            <a:endParaRPr/>
          </a:p>
        </p:txBody>
      </p:sp>
      <p:sp>
        <p:nvSpPr>
          <p:cNvPr id="228" name="Google Shape;228;p38"/>
          <p:cNvSpPr txBox="1">
            <a:spLocks noGrp="1"/>
          </p:cNvSpPr>
          <p:nvPr>
            <p:ph type="body" idx="1"/>
          </p:nvPr>
        </p:nvSpPr>
        <p:spPr>
          <a:xfrm>
            <a:off x="457200" y="2057400"/>
            <a:ext cx="8229600" cy="3394500"/>
          </a:xfrm>
          <a:prstGeom prst="rect">
            <a:avLst/>
          </a:prstGeom>
          <a:noFill/>
          <a:ln>
            <a:noFill/>
          </a:ln>
        </p:spPr>
        <p:txBody>
          <a:bodyPr spcFirstLastPara="1" vert="horz" wrap="square" lIns="91425" tIns="45700" rIns="91425" bIns="45700" rtlCol="0" anchor="t" anchorCtr="0">
            <a:noAutofit/>
          </a:bodyPr>
          <a:lstStyle/>
          <a:p>
            <a:pPr marL="457200">
              <a:spcBef>
                <a:spcPts val="0"/>
              </a:spcBef>
              <a:buClr>
                <a:schemeClr val="dk1"/>
              </a:buClr>
              <a:buSzPts val="1800"/>
              <a:buFont typeface="Arial"/>
              <a:buChar char="•"/>
            </a:pPr>
            <a:r>
              <a:rPr lang="en"/>
              <a:t>“and” and “or” boolean operators allow building complex expressions</a:t>
            </a:r>
            <a:endParaRPr/>
          </a:p>
          <a:p>
            <a:pPr marL="457200">
              <a:spcBef>
                <a:spcPts val="0"/>
              </a:spcBef>
              <a:buSzPts val="1800"/>
            </a:pPr>
            <a:r>
              <a:rPr lang="en"/>
              <a:t>Remember, less is more in coding. Avoid making unnecessary objects.</a:t>
            </a:r>
            <a:endParaRPr/>
          </a:p>
          <a:p>
            <a:pPr marL="457200">
              <a:spcBef>
                <a:spcPts val="0"/>
              </a:spcBef>
              <a:buSzPts val="1800"/>
            </a:pPr>
            <a:r>
              <a:rPr lang="en"/>
              <a:t>Using conditionals will become easier with more practice. Don’t be scared to use it!</a:t>
            </a:r>
            <a:endParaRPr/>
          </a:p>
        </p:txBody>
      </p:sp>
      <p:sp>
        <p:nvSpPr>
          <p:cNvPr id="229" name="Google Shape;229;p38"/>
          <p:cNvSpPr txBox="1">
            <a:spLocks noGrp="1"/>
          </p:cNvSpPr>
          <p:nvPr>
            <p:ph type="sldNum" idx="12"/>
          </p:nvPr>
        </p:nvSpPr>
        <p:spPr>
          <a:xfrm>
            <a:off x="6553200" y="5624513"/>
            <a:ext cx="2133600" cy="273900"/>
          </a:xfrm>
          <a:prstGeom prst="rect">
            <a:avLst/>
          </a:prstGeom>
          <a:noFill/>
          <a:ln>
            <a:noFill/>
          </a:ln>
        </p:spPr>
        <p:txBody>
          <a:bodyPr spcFirstLastPara="1" vert="horz" wrap="square" lIns="91425" tIns="45700" rIns="91425" bIns="45700" rtlCol="0" anchor="ctr" anchorCtr="0">
            <a:noAutofit/>
          </a:bodyPr>
          <a:lstStyle/>
          <a:p>
            <a:fld id="{00000000-1234-1234-1234-123412341234}" type="slidenum">
              <a:rPr lang="en"/>
              <a:pPr/>
              <a:t>11</a:t>
            </a:fld>
            <a:endParaRPr/>
          </a:p>
        </p:txBody>
      </p:sp>
    </p:spTree>
    <p:extLst>
      <p:ext uri="{BB962C8B-B14F-4D97-AF65-F5344CB8AC3E}">
        <p14:creationId xmlns:p14="http://schemas.microsoft.com/office/powerpoint/2010/main" val="1989185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Tips about Programming</a:t>
            </a:r>
          </a:p>
        </p:txBody>
      </p:sp>
      <p:sp>
        <p:nvSpPr>
          <p:cNvPr id="3" name="Content Placeholder 2"/>
          <p:cNvSpPr>
            <a:spLocks noGrp="1"/>
          </p:cNvSpPr>
          <p:nvPr>
            <p:ph idx="1"/>
          </p:nvPr>
        </p:nvSpPr>
        <p:spPr/>
        <p:txBody>
          <a:bodyPr>
            <a:normAutofit/>
          </a:bodyPr>
          <a:lstStyle/>
          <a:p>
            <a:r>
              <a:rPr lang="en-US" dirty="0"/>
              <a:t>Practice a problem everyday. </a:t>
            </a:r>
          </a:p>
          <a:p>
            <a:r>
              <a:rPr lang="en-US" dirty="0"/>
              <a:t>Think of a data task in your lab that you can speed up by using code and program it. </a:t>
            </a:r>
          </a:p>
          <a:p>
            <a:r>
              <a:rPr lang="en-US" dirty="0"/>
              <a:t>Rosalind: </a:t>
            </a:r>
          </a:p>
          <a:p>
            <a:pPr lvl="1"/>
            <a:r>
              <a:rPr lang="en-US" dirty="0"/>
              <a:t>Practice programming specifically for bioinformatics </a:t>
            </a:r>
          </a:p>
          <a:p>
            <a:pPr lvl="1"/>
            <a:r>
              <a:rPr lang="en-US" dirty="0"/>
              <a:t>Unlock new levels and earn badges (gaming!)</a:t>
            </a:r>
          </a:p>
          <a:p>
            <a:r>
              <a:rPr lang="en-US" dirty="0"/>
              <a:t>http://</a:t>
            </a:r>
            <a:r>
              <a:rPr lang="en-US" dirty="0" err="1"/>
              <a:t>rosalind.info</a:t>
            </a:r>
            <a:r>
              <a:rPr lang="en-US" dirty="0"/>
              <a:t>/problems/locations/</a:t>
            </a:r>
          </a:p>
          <a:p>
            <a:pPr lvl="1"/>
            <a:endParaRPr lang="en-US" dirty="0"/>
          </a:p>
        </p:txBody>
      </p:sp>
      <p:sp>
        <p:nvSpPr>
          <p:cNvPr id="4" name="Slide Number Placeholder 3"/>
          <p:cNvSpPr>
            <a:spLocks noGrp="1"/>
          </p:cNvSpPr>
          <p:nvPr>
            <p:ph type="sldNum" sz="quarter" idx="12"/>
          </p:nvPr>
        </p:nvSpPr>
        <p:spPr/>
        <p:txBody>
          <a:bodyPr/>
          <a:lstStyle/>
          <a:p>
            <a:fld id="{1F9F0B16-AAA5-4790-BCBA-E678911F1380}" type="slidenum">
              <a:rPr lang="en-US" smtClean="0"/>
              <a:t>110</a:t>
            </a:fld>
            <a:endParaRPr lang="en-US"/>
          </a:p>
        </p:txBody>
      </p:sp>
    </p:spTree>
    <p:extLst>
      <p:ext uri="{BB962C8B-B14F-4D97-AF65-F5344CB8AC3E}">
        <p14:creationId xmlns:p14="http://schemas.microsoft.com/office/powerpoint/2010/main" val="238551081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25288-A5D1-BC46-9AF9-682B749D2213}"/>
              </a:ext>
            </a:extLst>
          </p:cNvPr>
          <p:cNvSpPr>
            <a:spLocks noGrp="1"/>
          </p:cNvSpPr>
          <p:nvPr>
            <p:ph type="title"/>
          </p:nvPr>
        </p:nvSpPr>
        <p:spPr/>
        <p:txBody>
          <a:bodyPr/>
          <a:lstStyle/>
          <a:p>
            <a:r>
              <a:rPr lang="en-US" dirty="0"/>
              <a:t>Practicum</a:t>
            </a:r>
          </a:p>
        </p:txBody>
      </p:sp>
      <p:sp>
        <p:nvSpPr>
          <p:cNvPr id="3" name="Content Placeholder 2">
            <a:extLst>
              <a:ext uri="{FF2B5EF4-FFF2-40B4-BE49-F238E27FC236}">
                <a16:creationId xmlns:a16="http://schemas.microsoft.com/office/drawing/2014/main" id="{2EC01947-882B-8441-8EFE-33D6122E7FF2}"/>
              </a:ext>
            </a:extLst>
          </p:cNvPr>
          <p:cNvSpPr>
            <a:spLocks noGrp="1"/>
          </p:cNvSpPr>
          <p:nvPr>
            <p:ph idx="1"/>
          </p:nvPr>
        </p:nvSpPr>
        <p:spPr/>
        <p:txBody>
          <a:bodyPr>
            <a:normAutofit/>
          </a:bodyPr>
          <a:lstStyle/>
          <a:p>
            <a:r>
              <a:rPr lang="en-US" dirty="0"/>
              <a:t>Part A: Write a script to design primers to sequence the TP53 gene (given as </a:t>
            </a:r>
            <a:r>
              <a:rPr lang="en-US" dirty="0" err="1"/>
              <a:t>fasta</a:t>
            </a:r>
            <a:r>
              <a:rPr lang="en-US" dirty="0"/>
              <a:t> file). Keep in mind that primers typically have:</a:t>
            </a:r>
          </a:p>
          <a:p>
            <a:pPr lvl="1"/>
            <a:r>
              <a:rPr lang="en-US" dirty="0"/>
              <a:t>Length of 18-24 bases</a:t>
            </a:r>
          </a:p>
          <a:p>
            <a:pPr lvl="1"/>
            <a:r>
              <a:rPr lang="en-US" dirty="0"/>
              <a:t>40-60% G/C content</a:t>
            </a:r>
          </a:p>
          <a:p>
            <a:pPr lvl="1"/>
            <a:r>
              <a:rPr lang="en-US" dirty="0"/>
              <a:t>Start and end with 1-2 G/C pairs</a:t>
            </a:r>
          </a:p>
          <a:p>
            <a:pPr lvl="1"/>
            <a:endParaRPr lang="en-US" dirty="0"/>
          </a:p>
        </p:txBody>
      </p:sp>
      <p:pic>
        <p:nvPicPr>
          <p:cNvPr id="5" name="Picture 4">
            <a:extLst>
              <a:ext uri="{FF2B5EF4-FFF2-40B4-BE49-F238E27FC236}">
                <a16:creationId xmlns:a16="http://schemas.microsoft.com/office/drawing/2014/main" id="{592C33DE-5687-7148-993B-AA303476B2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4600" y="4876800"/>
            <a:ext cx="4495800" cy="1767903"/>
          </a:xfrm>
          <a:prstGeom prst="rect">
            <a:avLst/>
          </a:prstGeom>
        </p:spPr>
      </p:pic>
    </p:spTree>
    <p:extLst>
      <p:ext uri="{BB962C8B-B14F-4D97-AF65-F5344CB8AC3E}">
        <p14:creationId xmlns:p14="http://schemas.microsoft.com/office/powerpoint/2010/main" val="385005850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Rosalind Example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0243" y="1781364"/>
            <a:ext cx="8229600" cy="3295272"/>
          </a:xfrm>
        </p:spPr>
      </p:pic>
      <p:sp>
        <p:nvSpPr>
          <p:cNvPr id="4" name="Slide Number Placeholder 3"/>
          <p:cNvSpPr>
            <a:spLocks noGrp="1"/>
          </p:cNvSpPr>
          <p:nvPr>
            <p:ph type="sldNum" sz="quarter" idx="12"/>
          </p:nvPr>
        </p:nvSpPr>
        <p:spPr/>
        <p:txBody>
          <a:bodyPr/>
          <a:lstStyle/>
          <a:p>
            <a:fld id="{1F9F0B16-AAA5-4790-BCBA-E678911F1380}" type="slidenum">
              <a:rPr lang="en-US" smtClean="0"/>
              <a:t>112</a:t>
            </a:fld>
            <a:endParaRPr lang="en-US"/>
          </a:p>
        </p:txBody>
      </p:sp>
      <p:sp>
        <p:nvSpPr>
          <p:cNvPr id="6" name="Rectangle 5"/>
          <p:cNvSpPr/>
          <p:nvPr/>
        </p:nvSpPr>
        <p:spPr>
          <a:xfrm>
            <a:off x="2617907" y="5440362"/>
            <a:ext cx="3908186" cy="369332"/>
          </a:xfrm>
          <a:prstGeom prst="rect">
            <a:avLst/>
          </a:prstGeom>
        </p:spPr>
        <p:txBody>
          <a:bodyPr wrap="none">
            <a:spAutoFit/>
          </a:bodyPr>
          <a:lstStyle/>
          <a:p>
            <a:r>
              <a:rPr lang="en-US" dirty="0"/>
              <a:t>http://</a:t>
            </a:r>
            <a:r>
              <a:rPr lang="en-US" dirty="0" err="1"/>
              <a:t>rosalind.info</a:t>
            </a:r>
            <a:r>
              <a:rPr lang="en-US" dirty="0"/>
              <a:t>/problems/list-view/</a:t>
            </a:r>
          </a:p>
        </p:txBody>
      </p:sp>
    </p:spTree>
    <p:extLst>
      <p:ext uri="{BB962C8B-B14F-4D97-AF65-F5344CB8AC3E}">
        <p14:creationId xmlns:p14="http://schemas.microsoft.com/office/powerpoint/2010/main" val="360650776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4B776-5086-024B-B0B5-36EE3E0E6937}"/>
              </a:ext>
            </a:extLst>
          </p:cNvPr>
          <p:cNvSpPr>
            <a:spLocks noGrp="1"/>
          </p:cNvSpPr>
          <p:nvPr>
            <p:ph type="title"/>
          </p:nvPr>
        </p:nvSpPr>
        <p:spPr/>
        <p:txBody>
          <a:bodyPr/>
          <a:lstStyle/>
          <a:p>
            <a:r>
              <a:rPr lang="en-US" dirty="0"/>
              <a:t>Problem 1</a:t>
            </a:r>
          </a:p>
        </p:txBody>
      </p:sp>
      <p:pic>
        <p:nvPicPr>
          <p:cNvPr id="6" name="Content Placeholder 5">
            <a:extLst>
              <a:ext uri="{FF2B5EF4-FFF2-40B4-BE49-F238E27FC236}">
                <a16:creationId xmlns:a16="http://schemas.microsoft.com/office/drawing/2014/main" id="{6DB1AA23-559D-A946-91AA-7AF28C1568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847412"/>
            <a:ext cx="8229600" cy="4031539"/>
          </a:xfrm>
        </p:spPr>
      </p:pic>
      <p:sp>
        <p:nvSpPr>
          <p:cNvPr id="4" name="Slide Number Placeholder 3">
            <a:extLst>
              <a:ext uri="{FF2B5EF4-FFF2-40B4-BE49-F238E27FC236}">
                <a16:creationId xmlns:a16="http://schemas.microsoft.com/office/drawing/2014/main" id="{372D9C5F-AF75-B94D-AF93-EB94B9BB6DE0}"/>
              </a:ext>
            </a:extLst>
          </p:cNvPr>
          <p:cNvSpPr>
            <a:spLocks noGrp="1"/>
          </p:cNvSpPr>
          <p:nvPr>
            <p:ph type="sldNum" sz="quarter" idx="12"/>
          </p:nvPr>
        </p:nvSpPr>
        <p:spPr/>
        <p:txBody>
          <a:bodyPr/>
          <a:lstStyle/>
          <a:p>
            <a:fld id="{1F9F0B16-AAA5-4790-BCBA-E678911F1380}" type="slidenum">
              <a:rPr lang="en-US" smtClean="0"/>
              <a:t>113</a:t>
            </a:fld>
            <a:endParaRPr lang="en-US"/>
          </a:p>
        </p:txBody>
      </p:sp>
    </p:spTree>
    <p:extLst>
      <p:ext uri="{BB962C8B-B14F-4D97-AF65-F5344CB8AC3E}">
        <p14:creationId xmlns:p14="http://schemas.microsoft.com/office/powerpoint/2010/main" val="193881029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4B776-5086-024B-B0B5-36EE3E0E6937}"/>
              </a:ext>
            </a:extLst>
          </p:cNvPr>
          <p:cNvSpPr>
            <a:spLocks noGrp="1"/>
          </p:cNvSpPr>
          <p:nvPr>
            <p:ph type="title"/>
          </p:nvPr>
        </p:nvSpPr>
        <p:spPr/>
        <p:txBody>
          <a:bodyPr/>
          <a:lstStyle/>
          <a:p>
            <a:r>
              <a:rPr lang="en-US" dirty="0"/>
              <a:t>Problem 2</a:t>
            </a:r>
          </a:p>
        </p:txBody>
      </p:sp>
      <p:sp>
        <p:nvSpPr>
          <p:cNvPr id="4" name="Slide Number Placeholder 3">
            <a:extLst>
              <a:ext uri="{FF2B5EF4-FFF2-40B4-BE49-F238E27FC236}">
                <a16:creationId xmlns:a16="http://schemas.microsoft.com/office/drawing/2014/main" id="{372D9C5F-AF75-B94D-AF93-EB94B9BB6DE0}"/>
              </a:ext>
            </a:extLst>
          </p:cNvPr>
          <p:cNvSpPr>
            <a:spLocks noGrp="1"/>
          </p:cNvSpPr>
          <p:nvPr>
            <p:ph type="sldNum" sz="quarter" idx="12"/>
          </p:nvPr>
        </p:nvSpPr>
        <p:spPr/>
        <p:txBody>
          <a:bodyPr/>
          <a:lstStyle/>
          <a:p>
            <a:fld id="{1F9F0B16-AAA5-4790-BCBA-E678911F1380}" type="slidenum">
              <a:rPr lang="en-US" smtClean="0"/>
              <a:t>114</a:t>
            </a:fld>
            <a:endParaRPr lang="en-US"/>
          </a:p>
        </p:txBody>
      </p:sp>
      <p:pic>
        <p:nvPicPr>
          <p:cNvPr id="8" name="Content Placeholder 7">
            <a:extLst>
              <a:ext uri="{FF2B5EF4-FFF2-40B4-BE49-F238E27FC236}">
                <a16:creationId xmlns:a16="http://schemas.microsoft.com/office/drawing/2014/main" id="{9F02AA9E-9650-AF4D-9B18-BBE1CD062B7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845432"/>
            <a:ext cx="8229600" cy="4035499"/>
          </a:xfrm>
        </p:spPr>
      </p:pic>
    </p:spTree>
    <p:extLst>
      <p:ext uri="{BB962C8B-B14F-4D97-AF65-F5344CB8AC3E}">
        <p14:creationId xmlns:p14="http://schemas.microsoft.com/office/powerpoint/2010/main" val="4201888485"/>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4B776-5086-024B-B0B5-36EE3E0E6937}"/>
              </a:ext>
            </a:extLst>
          </p:cNvPr>
          <p:cNvSpPr>
            <a:spLocks noGrp="1"/>
          </p:cNvSpPr>
          <p:nvPr>
            <p:ph type="title"/>
          </p:nvPr>
        </p:nvSpPr>
        <p:spPr/>
        <p:txBody>
          <a:bodyPr/>
          <a:lstStyle/>
          <a:p>
            <a:r>
              <a:rPr lang="en-US" dirty="0"/>
              <a:t>Problem 3</a:t>
            </a:r>
          </a:p>
        </p:txBody>
      </p:sp>
      <p:sp>
        <p:nvSpPr>
          <p:cNvPr id="4" name="Slide Number Placeholder 3">
            <a:extLst>
              <a:ext uri="{FF2B5EF4-FFF2-40B4-BE49-F238E27FC236}">
                <a16:creationId xmlns:a16="http://schemas.microsoft.com/office/drawing/2014/main" id="{372D9C5F-AF75-B94D-AF93-EB94B9BB6DE0}"/>
              </a:ext>
            </a:extLst>
          </p:cNvPr>
          <p:cNvSpPr>
            <a:spLocks noGrp="1"/>
          </p:cNvSpPr>
          <p:nvPr>
            <p:ph type="sldNum" sz="quarter" idx="12"/>
          </p:nvPr>
        </p:nvSpPr>
        <p:spPr/>
        <p:txBody>
          <a:bodyPr/>
          <a:lstStyle/>
          <a:p>
            <a:fld id="{1F9F0B16-AAA5-4790-BCBA-E678911F1380}" type="slidenum">
              <a:rPr lang="en-US" smtClean="0"/>
              <a:t>115</a:t>
            </a:fld>
            <a:endParaRPr lang="en-US"/>
          </a:p>
        </p:txBody>
      </p:sp>
      <p:pic>
        <p:nvPicPr>
          <p:cNvPr id="8" name="Content Placeholder 7">
            <a:extLst>
              <a:ext uri="{FF2B5EF4-FFF2-40B4-BE49-F238E27FC236}">
                <a16:creationId xmlns:a16="http://schemas.microsoft.com/office/drawing/2014/main" id="{D8C068F6-A0C7-4140-BED0-F3AFD31A8E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607531"/>
            <a:ext cx="8229600" cy="4511301"/>
          </a:xfrm>
        </p:spPr>
      </p:pic>
    </p:spTree>
    <p:extLst>
      <p:ext uri="{BB962C8B-B14F-4D97-AF65-F5344CB8AC3E}">
        <p14:creationId xmlns:p14="http://schemas.microsoft.com/office/powerpoint/2010/main" val="4184288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topics</a:t>
            </a:r>
          </a:p>
        </p:txBody>
      </p:sp>
      <p:sp>
        <p:nvSpPr>
          <p:cNvPr id="3" name="Content Placeholder 2"/>
          <p:cNvSpPr>
            <a:spLocks noGrp="1"/>
          </p:cNvSpPr>
          <p:nvPr>
            <p:ph idx="1"/>
          </p:nvPr>
        </p:nvSpPr>
        <p:spPr/>
        <p:txBody>
          <a:bodyPr/>
          <a:lstStyle/>
          <a:p>
            <a:pPr marL="514350" indent="-514350">
              <a:buFont typeface="+mj-lt"/>
              <a:buAutoNum type="arabicPeriod"/>
            </a:pPr>
            <a:r>
              <a:rPr lang="en-US" dirty="0"/>
              <a:t>Intro to loops</a:t>
            </a:r>
          </a:p>
          <a:p>
            <a:pPr marL="514350" indent="-514350">
              <a:buFont typeface="+mj-lt"/>
              <a:buAutoNum type="arabicPeriod"/>
            </a:pPr>
            <a:r>
              <a:rPr lang="en-US" dirty="0"/>
              <a:t> </a:t>
            </a:r>
            <a:r>
              <a:rPr lang="en-US" dirty="0">
                <a:latin typeface="Courier New" panose="02070309020205020404" pitchFamily="49" charset="0"/>
                <a:cs typeface="Courier New" panose="02070309020205020404" pitchFamily="49" charset="0"/>
              </a:rPr>
              <a:t>for</a:t>
            </a:r>
            <a:r>
              <a:rPr lang="en-US" dirty="0"/>
              <a:t> loops</a:t>
            </a:r>
          </a:p>
          <a:p>
            <a:pPr marL="514350" indent="-514350">
              <a:buFont typeface="+mj-lt"/>
              <a:buAutoNum type="arabicPeriod"/>
            </a:pPr>
            <a:r>
              <a:rPr lang="en-US" dirty="0"/>
              <a:t> </a:t>
            </a:r>
            <a:r>
              <a:rPr lang="en-US" dirty="0">
                <a:latin typeface="Courier New" panose="02070309020205020404" pitchFamily="49" charset="0"/>
                <a:cs typeface="Courier New" panose="02070309020205020404" pitchFamily="49" charset="0"/>
              </a:rPr>
              <a:t>while</a:t>
            </a:r>
            <a:r>
              <a:rPr lang="en-US" dirty="0"/>
              <a:t> loops</a:t>
            </a:r>
          </a:p>
          <a:p>
            <a:pPr marL="514350" indent="-514350">
              <a:buFont typeface="+mj-lt"/>
              <a:buAutoNum type="arabicPeriod"/>
            </a:pPr>
            <a:r>
              <a:rPr lang="en-US" dirty="0"/>
              <a:t>Application of loops: file reading</a:t>
            </a:r>
          </a:p>
        </p:txBody>
      </p:sp>
    </p:spTree>
    <p:extLst>
      <p:ext uri="{BB962C8B-B14F-4D97-AF65-F5344CB8AC3E}">
        <p14:creationId xmlns:p14="http://schemas.microsoft.com/office/powerpoint/2010/main" val="5471910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693988"/>
            <a:ext cx="7772400" cy="1470025"/>
          </a:xfrm>
        </p:spPr>
        <p:txBody>
          <a:bodyPr/>
          <a:lstStyle/>
          <a:p>
            <a:r>
              <a:rPr lang="en-US" dirty="0">
                <a:latin typeface="Calibri Light" panose="020F0302020204030204" pitchFamily="34" charset="0"/>
              </a:rPr>
              <a:t>1. Intro to loops</a:t>
            </a:r>
          </a:p>
        </p:txBody>
      </p:sp>
    </p:spTree>
    <p:extLst>
      <p:ext uri="{BB962C8B-B14F-4D97-AF65-F5344CB8AC3E}">
        <p14:creationId xmlns:p14="http://schemas.microsoft.com/office/powerpoint/2010/main" val="4196487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loop?</a:t>
            </a:r>
          </a:p>
        </p:txBody>
      </p:sp>
      <p:sp>
        <p:nvSpPr>
          <p:cNvPr id="3" name="Content Placeholder 2"/>
          <p:cNvSpPr>
            <a:spLocks noGrp="1"/>
          </p:cNvSpPr>
          <p:nvPr>
            <p:ph idx="1"/>
          </p:nvPr>
        </p:nvSpPr>
        <p:spPr/>
        <p:txBody>
          <a:bodyPr>
            <a:normAutofit/>
          </a:bodyPr>
          <a:lstStyle/>
          <a:p>
            <a:r>
              <a:rPr lang="en-US" dirty="0"/>
              <a:t>Loops simply let you execute a piece of code multiple times</a:t>
            </a:r>
          </a:p>
          <a:p>
            <a:r>
              <a:rPr lang="en-US" dirty="0"/>
              <a:t>For example, if you wanted to generate 10 random numbers: instead of copying and pasting </a:t>
            </a:r>
            <a:r>
              <a:rPr lang="en-US" dirty="0" err="1">
                <a:latin typeface="Courier New" panose="02070309020205020404" pitchFamily="49" charset="0"/>
                <a:cs typeface="Courier New" panose="02070309020205020404" pitchFamily="49" charset="0"/>
              </a:rPr>
              <a:t>random.randint</a:t>
            </a:r>
            <a:r>
              <a:rPr lang="en-US" dirty="0">
                <a:latin typeface="Courier New" panose="02070309020205020404" pitchFamily="49" charset="0"/>
                <a:cs typeface="Courier New" panose="02070309020205020404" pitchFamily="49" charset="0"/>
              </a:rPr>
              <a:t>(0,1)</a:t>
            </a:r>
            <a:r>
              <a:rPr lang="en-US" dirty="0"/>
              <a:t> ten times, you can simply put it in a loop that is set to loop ten times.</a:t>
            </a:r>
          </a:p>
        </p:txBody>
      </p:sp>
      <p:sp>
        <p:nvSpPr>
          <p:cNvPr id="4" name="Slide Number Placeholder 3"/>
          <p:cNvSpPr>
            <a:spLocks noGrp="1"/>
          </p:cNvSpPr>
          <p:nvPr>
            <p:ph type="sldNum" sz="quarter" idx="12"/>
          </p:nvPr>
        </p:nvSpPr>
        <p:spPr/>
        <p:txBody>
          <a:bodyPr/>
          <a:lstStyle/>
          <a:p>
            <a:fld id="{1F9F0B16-AAA5-4790-BCBA-E678911F1380}" type="slidenum">
              <a:rPr lang="en-US" smtClean="0"/>
              <a:t>14</a:t>
            </a:fld>
            <a:endParaRPr lang="en-US"/>
          </a:p>
        </p:txBody>
      </p:sp>
    </p:spTree>
    <p:extLst>
      <p:ext uri="{BB962C8B-B14F-4D97-AF65-F5344CB8AC3E}">
        <p14:creationId xmlns:p14="http://schemas.microsoft.com/office/powerpoint/2010/main" val="1782098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6" name="Content Placeholder 5"/>
          <p:cNvSpPr>
            <a:spLocks noGrp="1"/>
          </p:cNvSpPr>
          <p:nvPr>
            <p:ph sz="half" idx="2"/>
          </p:nvPr>
        </p:nvSpPr>
        <p:spPr>
          <a:xfrm>
            <a:off x="4724400" y="1600200"/>
            <a:ext cx="3962400" cy="4525963"/>
          </a:xfrm>
        </p:spPr>
        <p:txBody>
          <a:bodyPr>
            <a:normAutofit/>
          </a:bodyPr>
          <a:lstStyle/>
          <a:p>
            <a:pPr marL="0" indent="0" defTabSz="457200">
              <a:buNone/>
            </a:pPr>
            <a:r>
              <a:rPr lang="en-US" dirty="0"/>
              <a:t>You can write:</a:t>
            </a:r>
          </a:p>
          <a:p>
            <a:pPr marL="0" indent="0" defTabSz="457200">
              <a:buNone/>
            </a:pPr>
            <a:r>
              <a:rPr lang="en-US" sz="1400" b="1" dirty="0">
                <a:solidFill>
                  <a:srgbClr val="0070C0"/>
                </a:solidFill>
                <a:latin typeface="Courier New" pitchFamily="49" charset="0"/>
                <a:cs typeface="Courier New" pitchFamily="49" charset="0"/>
              </a:rPr>
              <a:t>for</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i</a:t>
            </a:r>
            <a:r>
              <a:rPr lang="en-US" sz="1400" dirty="0">
                <a:latin typeface="Courier New" pitchFamily="49" charset="0"/>
                <a:cs typeface="Courier New" pitchFamily="49" charset="0"/>
              </a:rPr>
              <a:t> </a:t>
            </a:r>
            <a:r>
              <a:rPr lang="en-US" sz="1400" b="1" dirty="0">
                <a:solidFill>
                  <a:srgbClr val="0070C0"/>
                </a:solidFill>
                <a:latin typeface="Courier New" pitchFamily="49" charset="0"/>
                <a:cs typeface="Courier New" pitchFamily="49" charset="0"/>
              </a:rPr>
              <a:t>in</a:t>
            </a:r>
            <a:r>
              <a:rPr lang="en-US" sz="1400" dirty="0">
                <a:latin typeface="Courier New" pitchFamily="49" charset="0"/>
                <a:cs typeface="Courier New" pitchFamily="49" charset="0"/>
              </a:rPr>
              <a:t> range(10):</a:t>
            </a:r>
          </a:p>
          <a:p>
            <a:pPr marL="0" indent="0">
              <a:buNone/>
            </a:pPr>
            <a:r>
              <a:rPr lang="en-US" sz="1400" b="1" dirty="0">
                <a:solidFill>
                  <a:srgbClr val="0070C0"/>
                </a:solidFill>
                <a:latin typeface="Courier New" pitchFamily="49" charset="0"/>
                <a:cs typeface="Courier New" pitchFamily="49" charset="0"/>
              </a:rPr>
              <a:t>    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None/>
            </a:pPr>
            <a:endParaRPr lang="en-US" sz="1400" dirty="0">
              <a:latin typeface="Courier New" pitchFamily="49" charset="0"/>
              <a:cs typeface="Courier New" pitchFamily="49" charset="0"/>
            </a:endParaRPr>
          </a:p>
          <a:p>
            <a:pPr marL="0" indent="0">
              <a:buNone/>
            </a:pPr>
            <a:endParaRPr lang="en-US" sz="1400" dirty="0">
              <a:latin typeface="Courier New" pitchFamily="49" charset="0"/>
              <a:cs typeface="Courier New" pitchFamily="49" charset="0"/>
            </a:endParaRPr>
          </a:p>
          <a:p>
            <a:pPr marL="0" indent="0" defTabSz="457200">
              <a:buNone/>
            </a:pPr>
            <a:r>
              <a:rPr lang="en-US" dirty="0"/>
              <a:t>Or :</a:t>
            </a:r>
          </a:p>
          <a:p>
            <a:pPr marL="0" indent="0" defTabSz="457200">
              <a:buNone/>
            </a:pPr>
            <a:r>
              <a:rPr lang="en-US" sz="1400" dirty="0">
                <a:latin typeface="Courier New" pitchFamily="49" charset="0"/>
                <a:cs typeface="Courier New" pitchFamily="49" charset="0"/>
              </a:rPr>
              <a:t>count = 0</a:t>
            </a:r>
          </a:p>
          <a:p>
            <a:pPr marL="0" indent="0" defTabSz="457200">
              <a:buNone/>
            </a:pPr>
            <a:r>
              <a:rPr lang="en-US" sz="1400" b="1" dirty="0">
                <a:solidFill>
                  <a:srgbClr val="0070C0"/>
                </a:solidFill>
                <a:latin typeface="Courier New" pitchFamily="49" charset="0"/>
                <a:cs typeface="Courier New" pitchFamily="49" charset="0"/>
              </a:rPr>
              <a:t>while</a:t>
            </a:r>
            <a:r>
              <a:rPr lang="en-US" sz="1400" dirty="0">
                <a:latin typeface="Courier New" pitchFamily="49" charset="0"/>
                <a:cs typeface="Courier New" pitchFamily="49" charset="0"/>
              </a:rPr>
              <a:t> count &lt; 10:</a:t>
            </a:r>
          </a:p>
          <a:p>
            <a:pPr marL="0" indent="0" defTabSz="457200">
              <a:buNone/>
            </a:pPr>
            <a:r>
              <a:rPr lang="en-US" sz="1400" b="1" dirty="0">
                <a:solidFill>
                  <a:srgbClr val="0070C0"/>
                </a:solidFill>
                <a:latin typeface="Courier New" pitchFamily="49" charset="0"/>
                <a:cs typeface="Courier New" pitchFamily="49" charset="0"/>
              </a:rPr>
              <a:t>    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defTabSz="457200">
              <a:buNone/>
            </a:pPr>
            <a:r>
              <a:rPr lang="en-US" sz="1400" dirty="0">
                <a:latin typeface="Courier New" pitchFamily="49" charset="0"/>
                <a:cs typeface="Courier New" pitchFamily="49" charset="0"/>
              </a:rPr>
              <a:t>    count = count + 1</a:t>
            </a:r>
          </a:p>
          <a:p>
            <a:pPr marL="0" indent="0">
              <a:buNone/>
            </a:pPr>
            <a:endParaRPr lang="en-US" sz="1400"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F9F0B16-AAA5-4790-BCBA-E678911F1380}" type="slidenum">
              <a:rPr lang="en-US" smtClean="0"/>
              <a:t>15</a:t>
            </a:fld>
            <a:endParaRPr lang="en-US"/>
          </a:p>
        </p:txBody>
      </p:sp>
      <p:sp>
        <p:nvSpPr>
          <p:cNvPr id="8" name="Content Placeholder 4">
            <a:extLst>
              <a:ext uri="{FF2B5EF4-FFF2-40B4-BE49-F238E27FC236}">
                <a16:creationId xmlns:a16="http://schemas.microsoft.com/office/drawing/2014/main" id="{BA61CA8E-896A-C24F-9409-97D97EEEF5D2}"/>
              </a:ext>
            </a:extLst>
          </p:cNvPr>
          <p:cNvSpPr txBox="1">
            <a:spLocks/>
          </p:cNvSpPr>
          <p:nvPr/>
        </p:nvSpPr>
        <p:spPr>
          <a:xfrm>
            <a:off x="1371600" y="1600200"/>
            <a:ext cx="35052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Instead of:</a:t>
            </a: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dirty="0">
                <a:latin typeface="Courier New" pitchFamily="49" charset="0"/>
                <a:cs typeface="Courier New" pitchFamily="49" charset="0"/>
              </a:rPr>
              <a:t> </a:t>
            </a:r>
          </a:p>
        </p:txBody>
      </p:sp>
    </p:spTree>
    <p:extLst>
      <p:ext uri="{BB962C8B-B14F-4D97-AF65-F5344CB8AC3E}">
        <p14:creationId xmlns:p14="http://schemas.microsoft.com/office/powerpoint/2010/main" val="288272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6" name="Content Placeholder 5"/>
          <p:cNvSpPr>
            <a:spLocks noGrp="1"/>
          </p:cNvSpPr>
          <p:nvPr>
            <p:ph sz="half" idx="2"/>
          </p:nvPr>
        </p:nvSpPr>
        <p:spPr>
          <a:xfrm>
            <a:off x="4724400" y="1600200"/>
            <a:ext cx="3962400" cy="4525963"/>
          </a:xfrm>
        </p:spPr>
        <p:txBody>
          <a:bodyPr>
            <a:normAutofit/>
          </a:bodyPr>
          <a:lstStyle/>
          <a:p>
            <a:pPr marL="0" indent="0" defTabSz="457200">
              <a:buNone/>
            </a:pPr>
            <a:r>
              <a:rPr lang="en-US" dirty="0"/>
              <a:t>You can write:</a:t>
            </a:r>
          </a:p>
          <a:p>
            <a:pPr marL="0" indent="0" defTabSz="457200">
              <a:buNone/>
            </a:pPr>
            <a:r>
              <a:rPr lang="en-US" sz="1400" b="1" dirty="0">
                <a:solidFill>
                  <a:srgbClr val="0070C0"/>
                </a:solidFill>
                <a:latin typeface="Courier New" pitchFamily="49" charset="0"/>
                <a:cs typeface="Courier New" pitchFamily="49" charset="0"/>
              </a:rPr>
              <a:t>for</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i</a:t>
            </a:r>
            <a:r>
              <a:rPr lang="en-US" sz="1400" dirty="0">
                <a:latin typeface="Courier New" pitchFamily="49" charset="0"/>
                <a:cs typeface="Courier New" pitchFamily="49" charset="0"/>
              </a:rPr>
              <a:t> </a:t>
            </a:r>
            <a:r>
              <a:rPr lang="en-US" sz="1400" b="1" dirty="0">
                <a:solidFill>
                  <a:srgbClr val="0070C0"/>
                </a:solidFill>
                <a:latin typeface="Courier New" pitchFamily="49" charset="0"/>
                <a:cs typeface="Courier New" pitchFamily="49" charset="0"/>
              </a:rPr>
              <a:t>in</a:t>
            </a:r>
            <a:r>
              <a:rPr lang="en-US" sz="1400" dirty="0">
                <a:latin typeface="Courier New" pitchFamily="49" charset="0"/>
                <a:cs typeface="Courier New" pitchFamily="49" charset="0"/>
              </a:rPr>
              <a:t> range(10):</a:t>
            </a:r>
          </a:p>
          <a:p>
            <a:pPr marL="0" indent="0">
              <a:buNone/>
            </a:pPr>
            <a:r>
              <a:rPr lang="en-US" sz="1400" b="1" dirty="0">
                <a:solidFill>
                  <a:srgbClr val="0070C0"/>
                </a:solidFill>
                <a:latin typeface="Courier New" pitchFamily="49" charset="0"/>
                <a:cs typeface="Courier New" pitchFamily="49" charset="0"/>
              </a:rPr>
              <a:t>    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None/>
            </a:pPr>
            <a:endParaRPr lang="en-US" sz="1400" dirty="0">
              <a:latin typeface="Courier New" pitchFamily="49" charset="0"/>
              <a:cs typeface="Courier New" pitchFamily="49" charset="0"/>
            </a:endParaRPr>
          </a:p>
          <a:p>
            <a:pPr marL="0" indent="0">
              <a:buNone/>
            </a:pPr>
            <a:endParaRPr lang="en-US" sz="1400" dirty="0">
              <a:latin typeface="Courier New" pitchFamily="49" charset="0"/>
              <a:cs typeface="Courier New" pitchFamily="49" charset="0"/>
            </a:endParaRPr>
          </a:p>
          <a:p>
            <a:pPr marL="0" indent="0" defTabSz="457200">
              <a:buNone/>
            </a:pPr>
            <a:r>
              <a:rPr lang="en-US" dirty="0"/>
              <a:t>Or :</a:t>
            </a:r>
          </a:p>
          <a:p>
            <a:pPr marL="0" indent="0" defTabSz="457200">
              <a:buNone/>
            </a:pPr>
            <a:r>
              <a:rPr lang="en-US" sz="1400" dirty="0">
                <a:latin typeface="Courier New" pitchFamily="49" charset="0"/>
                <a:cs typeface="Courier New" pitchFamily="49" charset="0"/>
              </a:rPr>
              <a:t>count = 0</a:t>
            </a:r>
          </a:p>
          <a:p>
            <a:pPr marL="0" indent="0" defTabSz="457200">
              <a:buNone/>
            </a:pPr>
            <a:r>
              <a:rPr lang="en-US" sz="1400" b="1" dirty="0">
                <a:solidFill>
                  <a:srgbClr val="0070C0"/>
                </a:solidFill>
                <a:latin typeface="Courier New" pitchFamily="49" charset="0"/>
                <a:cs typeface="Courier New" pitchFamily="49" charset="0"/>
              </a:rPr>
              <a:t>while</a:t>
            </a:r>
            <a:r>
              <a:rPr lang="en-US" sz="1400" dirty="0">
                <a:latin typeface="Courier New" pitchFamily="49" charset="0"/>
                <a:cs typeface="Courier New" pitchFamily="49" charset="0"/>
              </a:rPr>
              <a:t> count &lt; 10:</a:t>
            </a:r>
          </a:p>
          <a:p>
            <a:pPr marL="0" indent="0" defTabSz="457200">
              <a:buNone/>
            </a:pPr>
            <a:r>
              <a:rPr lang="en-US" sz="1400" b="1" dirty="0">
                <a:solidFill>
                  <a:srgbClr val="0070C0"/>
                </a:solidFill>
                <a:latin typeface="Courier New" pitchFamily="49" charset="0"/>
                <a:cs typeface="Courier New" pitchFamily="49" charset="0"/>
              </a:rPr>
              <a:t>    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defTabSz="457200">
              <a:buNone/>
            </a:pPr>
            <a:r>
              <a:rPr lang="en-US" sz="1400" dirty="0">
                <a:latin typeface="Courier New" pitchFamily="49" charset="0"/>
                <a:cs typeface="Courier New" pitchFamily="49" charset="0"/>
              </a:rPr>
              <a:t>    count = count + 1</a:t>
            </a:r>
          </a:p>
          <a:p>
            <a:pPr marL="0" indent="0">
              <a:buNone/>
            </a:pPr>
            <a:endParaRPr lang="en-US" sz="1400"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F9F0B16-AAA5-4790-BCBA-E678911F1380}" type="slidenum">
              <a:rPr lang="en-US" smtClean="0"/>
              <a:t>16</a:t>
            </a:fld>
            <a:endParaRPr lang="en-US"/>
          </a:p>
        </p:txBody>
      </p:sp>
      <p:sp>
        <p:nvSpPr>
          <p:cNvPr id="7" name="Rectangle 6"/>
          <p:cNvSpPr/>
          <p:nvPr/>
        </p:nvSpPr>
        <p:spPr>
          <a:xfrm>
            <a:off x="4724400" y="1600200"/>
            <a:ext cx="3505200" cy="12954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4">
            <a:extLst>
              <a:ext uri="{FF2B5EF4-FFF2-40B4-BE49-F238E27FC236}">
                <a16:creationId xmlns:a16="http://schemas.microsoft.com/office/drawing/2014/main" id="{48569990-A757-5F4B-A0E1-F73D5BAFE07C}"/>
              </a:ext>
            </a:extLst>
          </p:cNvPr>
          <p:cNvSpPr txBox="1">
            <a:spLocks/>
          </p:cNvSpPr>
          <p:nvPr/>
        </p:nvSpPr>
        <p:spPr>
          <a:xfrm>
            <a:off x="1371600" y="1600200"/>
            <a:ext cx="35052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Instead of:</a:t>
            </a: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dirty="0">
                <a:latin typeface="Courier New" pitchFamily="49" charset="0"/>
                <a:cs typeface="Courier New" pitchFamily="49" charset="0"/>
              </a:rPr>
              <a:t> </a:t>
            </a:r>
          </a:p>
        </p:txBody>
      </p:sp>
    </p:spTree>
    <p:extLst>
      <p:ext uri="{BB962C8B-B14F-4D97-AF65-F5344CB8AC3E}">
        <p14:creationId xmlns:p14="http://schemas.microsoft.com/office/powerpoint/2010/main" val="3351703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85800" y="2693988"/>
            <a:ext cx="7772400" cy="1470025"/>
          </a:xfrm>
        </p:spPr>
        <p:txBody>
          <a:bodyPr/>
          <a:lstStyle/>
          <a:p>
            <a:r>
              <a:rPr lang="en-US" dirty="0">
                <a:latin typeface="Calibri Light" panose="020F0302020204030204" pitchFamily="34" charset="0"/>
              </a:rPr>
              <a:t>2. </a:t>
            </a:r>
            <a:r>
              <a:rPr lang="en-US" dirty="0">
                <a:latin typeface="Courier New" panose="02070309020205020404" pitchFamily="49" charset="0"/>
                <a:cs typeface="Courier New" panose="02070309020205020404" pitchFamily="49" charset="0"/>
              </a:rPr>
              <a:t>for</a:t>
            </a:r>
            <a:r>
              <a:rPr lang="en-US" dirty="0">
                <a:latin typeface="Calibri Light" panose="020F0302020204030204" pitchFamily="34" charset="0"/>
              </a:rPr>
              <a:t> </a:t>
            </a:r>
            <a:r>
              <a:rPr lang="en-US" dirty="0">
                <a:latin typeface="Calibri Light" panose="020F0302020204030204" pitchFamily="34" charset="0"/>
                <a:cs typeface="Courier New" pitchFamily="49" charset="0"/>
              </a:rPr>
              <a:t>loops</a:t>
            </a:r>
            <a:endParaRPr lang="en-US" sz="4000" dirty="0">
              <a:latin typeface="Calibri Light" panose="020F0302020204030204" pitchFamily="34" charset="0"/>
              <a:cs typeface="Courier New" pitchFamily="49" charset="0"/>
            </a:endParaRPr>
          </a:p>
        </p:txBody>
      </p:sp>
      <p:sp>
        <p:nvSpPr>
          <p:cNvPr id="4" name="Slide Number Placeholder 3"/>
          <p:cNvSpPr>
            <a:spLocks noGrp="1"/>
          </p:cNvSpPr>
          <p:nvPr>
            <p:ph type="sldNum" sz="quarter" idx="12"/>
          </p:nvPr>
        </p:nvSpPr>
        <p:spPr/>
        <p:txBody>
          <a:bodyPr/>
          <a:lstStyle/>
          <a:p>
            <a:fld id="{1F9F0B16-AAA5-4790-BCBA-E678911F1380}" type="slidenum">
              <a:rPr lang="en-US" smtClean="0"/>
              <a:t>17</a:t>
            </a:fld>
            <a:endParaRPr lang="en-US"/>
          </a:p>
        </p:txBody>
      </p:sp>
    </p:spTree>
    <p:extLst>
      <p:ext uri="{BB962C8B-B14F-4D97-AF65-F5344CB8AC3E}">
        <p14:creationId xmlns:p14="http://schemas.microsoft.com/office/powerpoint/2010/main" val="2916397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a:t>
            </a:r>
            <a:r>
              <a:rPr lang="en-US" sz="4000" dirty="0">
                <a:latin typeface="Courier New" pitchFamily="49" charset="0"/>
                <a:cs typeface="Courier New" pitchFamily="49" charset="0"/>
              </a:rPr>
              <a:t>for</a:t>
            </a:r>
            <a:r>
              <a:rPr lang="en-US" dirty="0"/>
              <a:t> loop</a:t>
            </a:r>
          </a:p>
        </p:txBody>
      </p:sp>
      <p:sp>
        <p:nvSpPr>
          <p:cNvPr id="7" name="Content Placeholder 6"/>
          <p:cNvSpPr>
            <a:spLocks noGrp="1"/>
          </p:cNvSpPr>
          <p:nvPr>
            <p:ph idx="1"/>
          </p:nvPr>
        </p:nvSpPr>
        <p:spPr>
          <a:xfrm>
            <a:off x="457200" y="1524000"/>
            <a:ext cx="8229600" cy="4525963"/>
          </a:xfrm>
        </p:spPr>
        <p:txBody>
          <a:bodyPr>
            <a:normAutofit lnSpcReduction="10000"/>
          </a:bodyPr>
          <a:lstStyle/>
          <a:p>
            <a:pPr marL="0" indent="0">
              <a:spcAft>
                <a:spcPts val="1200"/>
              </a:spcAft>
              <a:buNone/>
            </a:pPr>
            <a:r>
              <a:rPr lang="en-US" b="1" dirty="0"/>
              <a:t>Purpose: </a:t>
            </a:r>
            <a:r>
              <a:rPr lang="en-US" dirty="0"/>
              <a:t>execute a block of code a specific number of times.</a:t>
            </a:r>
          </a:p>
          <a:p>
            <a:pPr marL="0" indent="0">
              <a:buNone/>
            </a:pPr>
            <a:r>
              <a:rPr lang="en-US" sz="2800" dirty="0"/>
              <a:t>Syntax:</a:t>
            </a:r>
          </a:p>
          <a:p>
            <a:pPr marL="800100" lvl="2" indent="0">
              <a:buNone/>
            </a:pPr>
            <a:r>
              <a:rPr lang="en-US" sz="2000" b="1" dirty="0">
                <a:solidFill>
                  <a:srgbClr val="0070C0"/>
                </a:solidFill>
                <a:latin typeface="Courier New" pitchFamily="49" charset="0"/>
                <a:cs typeface="Courier New" pitchFamily="49" charset="0"/>
              </a:rPr>
              <a:t>for</a:t>
            </a:r>
            <a:r>
              <a:rPr lang="en-US" sz="2000" dirty="0">
                <a:latin typeface="Courier New" pitchFamily="49" charset="0"/>
                <a:cs typeface="Courier New" pitchFamily="49" charset="0"/>
              </a:rPr>
              <a:t> </a:t>
            </a:r>
            <a:r>
              <a:rPr lang="en-US" sz="2000" i="1" dirty="0" err="1">
                <a:latin typeface="Courier New" pitchFamily="49" charset="0"/>
                <a:cs typeface="Courier New" pitchFamily="49" charset="0"/>
              </a:rPr>
              <a:t>var</a:t>
            </a:r>
            <a:r>
              <a:rPr lang="en-US" sz="2000" dirty="0">
                <a:latin typeface="Courier New" pitchFamily="49" charset="0"/>
                <a:cs typeface="Courier New" pitchFamily="49" charset="0"/>
              </a:rPr>
              <a:t> </a:t>
            </a:r>
            <a:r>
              <a:rPr lang="en-US" sz="2000" b="1" dirty="0">
                <a:solidFill>
                  <a:srgbClr val="0070C0"/>
                </a:solidFill>
                <a:latin typeface="Courier New" pitchFamily="49" charset="0"/>
                <a:cs typeface="Courier New" pitchFamily="49" charset="0"/>
              </a:rPr>
              <a:t>in</a:t>
            </a:r>
            <a:r>
              <a:rPr lang="en-US" sz="2000" dirty="0">
                <a:latin typeface="Courier New" pitchFamily="49" charset="0"/>
                <a:cs typeface="Courier New" pitchFamily="49" charset="0"/>
              </a:rPr>
              <a:t> </a:t>
            </a:r>
            <a:r>
              <a:rPr lang="en-US" sz="2000" i="1" dirty="0" err="1">
                <a:latin typeface="Courier New" pitchFamily="49" charset="0"/>
                <a:cs typeface="Courier New" pitchFamily="49" charset="0"/>
              </a:rPr>
              <a:t>iterable</a:t>
            </a:r>
            <a:r>
              <a:rPr lang="en-US" sz="2000" dirty="0">
                <a:latin typeface="Courier New" pitchFamily="49" charset="0"/>
                <a:cs typeface="Courier New" pitchFamily="49" charset="0"/>
              </a:rPr>
              <a:t>:</a:t>
            </a:r>
          </a:p>
          <a:p>
            <a:pPr marL="800100" lvl="2" indent="0">
              <a:buNone/>
            </a:pPr>
            <a:r>
              <a:rPr lang="en-US" sz="2000" i="1" dirty="0">
                <a:latin typeface="Courier New" pitchFamily="49" charset="0"/>
                <a:cs typeface="Courier New" pitchFamily="49" charset="0"/>
              </a:rPr>
              <a:t>    do this</a:t>
            </a:r>
          </a:p>
          <a:p>
            <a:pPr marL="0" indent="0">
              <a:spcBef>
                <a:spcPts val="1200"/>
              </a:spcBef>
              <a:buNone/>
            </a:pPr>
            <a:r>
              <a:rPr lang="en-US" sz="2800" dirty="0"/>
              <a:t>Examples:</a:t>
            </a:r>
          </a:p>
          <a:p>
            <a:pPr marL="800100" lvl="2" indent="0">
              <a:buNone/>
            </a:pPr>
            <a:r>
              <a:rPr lang="en-US" sz="2000" b="1" dirty="0">
                <a:solidFill>
                  <a:srgbClr val="0070C0"/>
                </a:solidFill>
                <a:latin typeface="Courier New" pitchFamily="49" charset="0"/>
                <a:cs typeface="Courier New" pitchFamily="49" charset="0"/>
              </a:rPr>
              <a:t>for</a:t>
            </a:r>
            <a:r>
              <a:rPr lang="en-US" sz="2000" dirty="0">
                <a:latin typeface="Courier New" pitchFamily="49" charset="0"/>
                <a:cs typeface="Courier New" pitchFamily="49" charset="0"/>
              </a:rPr>
              <a:t> </a:t>
            </a:r>
            <a:r>
              <a:rPr lang="en-US" sz="2000" dirty="0" err="1">
                <a:latin typeface="Courier New" pitchFamily="49" charset="0"/>
                <a:cs typeface="Courier New" pitchFamily="49" charset="0"/>
              </a:rPr>
              <a:t>i</a:t>
            </a:r>
            <a:r>
              <a:rPr lang="en-US" sz="2000" dirty="0">
                <a:latin typeface="Courier New" pitchFamily="49" charset="0"/>
                <a:cs typeface="Courier New" pitchFamily="49" charset="0"/>
              </a:rPr>
              <a:t> </a:t>
            </a:r>
            <a:r>
              <a:rPr lang="en-US" sz="2000" b="1" dirty="0">
                <a:solidFill>
                  <a:srgbClr val="0070C0"/>
                </a:solidFill>
                <a:latin typeface="Courier New" pitchFamily="49" charset="0"/>
                <a:cs typeface="Courier New" pitchFamily="49" charset="0"/>
              </a:rPr>
              <a:t>in</a:t>
            </a:r>
            <a:r>
              <a:rPr lang="en-US" sz="2000" dirty="0">
                <a:latin typeface="Courier New" pitchFamily="49" charset="0"/>
                <a:cs typeface="Courier New" pitchFamily="49" charset="0"/>
              </a:rPr>
              <a:t> range(5):</a:t>
            </a:r>
          </a:p>
          <a:p>
            <a:pPr marL="800100" lvl="2" indent="0">
              <a:buNone/>
            </a:pPr>
            <a:r>
              <a:rPr lang="en-US" sz="2000" b="1" dirty="0">
                <a:solidFill>
                  <a:srgbClr val="0070C0"/>
                </a:solidFill>
                <a:latin typeface="Courier New" pitchFamily="49" charset="0"/>
                <a:cs typeface="Courier New" pitchFamily="49" charset="0"/>
              </a:rPr>
              <a:t>    print(</a:t>
            </a:r>
            <a:r>
              <a:rPr lang="en-US" sz="2000" dirty="0" err="1">
                <a:latin typeface="Courier New" pitchFamily="49" charset="0"/>
                <a:cs typeface="Courier New" pitchFamily="49" charset="0"/>
              </a:rPr>
              <a:t>i</a:t>
            </a:r>
            <a:r>
              <a:rPr lang="en-US" sz="2000" b="1" dirty="0">
                <a:solidFill>
                  <a:srgbClr val="0070C0"/>
                </a:solidFill>
                <a:latin typeface="Courier New" pitchFamily="49" charset="0"/>
                <a:cs typeface="Courier New" pitchFamily="49" charset="0"/>
              </a:rPr>
              <a:t>)</a:t>
            </a:r>
            <a:endParaRPr lang="en-US" sz="2000" dirty="0">
              <a:latin typeface="Courier New" pitchFamily="49" charset="0"/>
              <a:cs typeface="Courier New" pitchFamily="49" charset="0"/>
            </a:endParaRPr>
          </a:p>
          <a:p>
            <a:pPr marL="800100" lvl="2" indent="0">
              <a:buNone/>
            </a:pPr>
            <a:endParaRPr lang="en-US" sz="2000" dirty="0">
              <a:latin typeface="Courier New" pitchFamily="49" charset="0"/>
              <a:cs typeface="Courier New" pitchFamily="49" charset="0"/>
            </a:endParaRPr>
          </a:p>
          <a:p>
            <a:pPr marL="800100" lvl="2" indent="0">
              <a:buNone/>
            </a:pPr>
            <a:r>
              <a:rPr lang="en-US" sz="2000" b="1" dirty="0">
                <a:solidFill>
                  <a:schemeClr val="accent1"/>
                </a:solidFill>
                <a:latin typeface="Courier New" pitchFamily="49" charset="0"/>
                <a:cs typeface="Courier New" pitchFamily="49" charset="0"/>
              </a:rPr>
              <a:t>for</a:t>
            </a:r>
            <a:r>
              <a:rPr lang="en-US" sz="2000" dirty="0">
                <a:latin typeface="Courier New" pitchFamily="49" charset="0"/>
                <a:cs typeface="Courier New" pitchFamily="49" charset="0"/>
              </a:rPr>
              <a:t> letter </a:t>
            </a:r>
            <a:r>
              <a:rPr lang="en-US" sz="2000" b="1" dirty="0">
                <a:solidFill>
                  <a:schemeClr val="accent1"/>
                </a:solidFill>
                <a:latin typeface="Courier New" pitchFamily="49" charset="0"/>
                <a:cs typeface="Courier New" pitchFamily="49" charset="0"/>
              </a:rPr>
              <a:t>in</a:t>
            </a:r>
            <a:r>
              <a:rPr lang="en-US" sz="2000" dirty="0">
                <a:latin typeface="Courier New" pitchFamily="49" charset="0"/>
                <a:cs typeface="Courier New" pitchFamily="49" charset="0"/>
              </a:rPr>
              <a:t> "ATGCG":</a:t>
            </a:r>
          </a:p>
          <a:p>
            <a:pPr marL="800100" lvl="2" indent="0">
              <a:buNone/>
            </a:pPr>
            <a:r>
              <a:rPr lang="en-US" sz="2000" dirty="0">
                <a:latin typeface="Courier New" pitchFamily="49" charset="0"/>
                <a:cs typeface="Courier New" pitchFamily="49" charset="0"/>
              </a:rPr>
              <a:t>    </a:t>
            </a:r>
            <a:r>
              <a:rPr lang="en-US" sz="2000" b="1" dirty="0">
                <a:solidFill>
                  <a:schemeClr val="accent1"/>
                </a:solidFill>
                <a:latin typeface="Courier New" pitchFamily="49" charset="0"/>
                <a:cs typeface="Courier New" pitchFamily="49" charset="0"/>
              </a:rPr>
              <a:t>print(</a:t>
            </a:r>
            <a:r>
              <a:rPr lang="en-US" sz="2000" dirty="0">
                <a:latin typeface="Courier New" pitchFamily="49" charset="0"/>
                <a:cs typeface="Courier New" pitchFamily="49" charset="0"/>
              </a:rPr>
              <a:t>letter</a:t>
            </a:r>
            <a:r>
              <a:rPr lang="en-US" sz="2000" b="1" dirty="0">
                <a:solidFill>
                  <a:srgbClr val="0070C0"/>
                </a:solidFill>
                <a:latin typeface="Courier New" pitchFamily="49" charset="0"/>
                <a:cs typeface="Courier New" pitchFamily="49" charset="0"/>
              </a:rPr>
              <a:t>)</a:t>
            </a:r>
            <a:endParaRPr lang="en-US" sz="2000" dirty="0">
              <a:latin typeface="Courier New" pitchFamily="49" charset="0"/>
              <a:cs typeface="Courier New" pitchFamily="49" charset="0"/>
            </a:endParaRPr>
          </a:p>
        </p:txBody>
      </p:sp>
      <p:sp>
        <p:nvSpPr>
          <p:cNvPr id="5" name="Slide Number Placeholder 4"/>
          <p:cNvSpPr>
            <a:spLocks noGrp="1"/>
          </p:cNvSpPr>
          <p:nvPr>
            <p:ph type="sldNum" sz="quarter" idx="12"/>
          </p:nvPr>
        </p:nvSpPr>
        <p:spPr/>
        <p:txBody>
          <a:bodyPr/>
          <a:lstStyle/>
          <a:p>
            <a:fld id="{1F9F0B16-AAA5-4790-BCBA-E678911F1380}" type="slidenum">
              <a:rPr lang="en-US" smtClean="0"/>
              <a:t>18</a:t>
            </a:fld>
            <a:endParaRPr lang="en-US"/>
          </a:p>
        </p:txBody>
      </p:sp>
    </p:spTree>
    <p:extLst>
      <p:ext uri="{BB962C8B-B14F-4D97-AF65-F5344CB8AC3E}">
        <p14:creationId xmlns:p14="http://schemas.microsoft.com/office/powerpoint/2010/main" val="1657557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a:t>
            </a:r>
            <a:r>
              <a:rPr lang="en-US" sz="4000" dirty="0">
                <a:latin typeface="Courier New" pitchFamily="49" charset="0"/>
                <a:cs typeface="Courier New" pitchFamily="49" charset="0"/>
              </a:rPr>
              <a:t>for</a:t>
            </a:r>
            <a:r>
              <a:rPr lang="en-US" dirty="0"/>
              <a:t> loop</a:t>
            </a:r>
          </a:p>
        </p:txBody>
      </p:sp>
      <p:sp>
        <p:nvSpPr>
          <p:cNvPr id="7" name="Content Placeholder 6"/>
          <p:cNvSpPr>
            <a:spLocks noGrp="1"/>
          </p:cNvSpPr>
          <p:nvPr>
            <p:ph idx="1"/>
          </p:nvPr>
        </p:nvSpPr>
        <p:spPr>
          <a:xfrm>
            <a:off x="457200" y="1524000"/>
            <a:ext cx="8229600" cy="4525963"/>
          </a:xfrm>
        </p:spPr>
        <p:txBody>
          <a:bodyPr>
            <a:normAutofit lnSpcReduction="10000"/>
          </a:bodyPr>
          <a:lstStyle/>
          <a:p>
            <a:pPr marL="0" indent="0">
              <a:spcAft>
                <a:spcPts val="1200"/>
              </a:spcAft>
              <a:buNone/>
            </a:pPr>
            <a:r>
              <a:rPr lang="en-US" b="1" dirty="0"/>
              <a:t>Purpose: </a:t>
            </a:r>
            <a:r>
              <a:rPr lang="en-US" dirty="0"/>
              <a:t>execute a block of code a specific number of times.</a:t>
            </a:r>
          </a:p>
          <a:p>
            <a:pPr marL="0" indent="0">
              <a:buNone/>
            </a:pPr>
            <a:r>
              <a:rPr lang="en-US" sz="2800" dirty="0"/>
              <a:t>Syntax:</a:t>
            </a:r>
          </a:p>
          <a:p>
            <a:pPr marL="800100" lvl="2" indent="0">
              <a:buNone/>
            </a:pPr>
            <a:r>
              <a:rPr lang="en-US" sz="2000" b="1" dirty="0">
                <a:solidFill>
                  <a:srgbClr val="0070C0"/>
                </a:solidFill>
                <a:latin typeface="Courier New" pitchFamily="49" charset="0"/>
                <a:cs typeface="Courier New" pitchFamily="49" charset="0"/>
              </a:rPr>
              <a:t>for</a:t>
            </a:r>
            <a:r>
              <a:rPr lang="en-US" sz="2000" dirty="0">
                <a:latin typeface="Courier New" pitchFamily="49" charset="0"/>
                <a:cs typeface="Courier New" pitchFamily="49" charset="0"/>
              </a:rPr>
              <a:t> </a:t>
            </a:r>
            <a:r>
              <a:rPr lang="en-US" sz="2000" i="1" dirty="0" err="1">
                <a:latin typeface="Courier New" pitchFamily="49" charset="0"/>
                <a:cs typeface="Courier New" pitchFamily="49" charset="0"/>
              </a:rPr>
              <a:t>var</a:t>
            </a:r>
            <a:r>
              <a:rPr lang="en-US" sz="2000" dirty="0">
                <a:latin typeface="Courier New" pitchFamily="49" charset="0"/>
                <a:cs typeface="Courier New" pitchFamily="49" charset="0"/>
              </a:rPr>
              <a:t> </a:t>
            </a:r>
            <a:r>
              <a:rPr lang="en-US" sz="2000" b="1" dirty="0">
                <a:solidFill>
                  <a:srgbClr val="0070C0"/>
                </a:solidFill>
                <a:latin typeface="Courier New" pitchFamily="49" charset="0"/>
                <a:cs typeface="Courier New" pitchFamily="49" charset="0"/>
              </a:rPr>
              <a:t>in</a:t>
            </a:r>
            <a:r>
              <a:rPr lang="en-US" sz="2000" dirty="0">
                <a:latin typeface="Courier New" pitchFamily="49" charset="0"/>
                <a:cs typeface="Courier New" pitchFamily="49" charset="0"/>
              </a:rPr>
              <a:t> </a:t>
            </a:r>
            <a:r>
              <a:rPr lang="en-US" sz="2000" i="1" dirty="0" err="1">
                <a:latin typeface="Courier New" pitchFamily="49" charset="0"/>
                <a:cs typeface="Courier New" pitchFamily="49" charset="0"/>
              </a:rPr>
              <a:t>iterable</a:t>
            </a:r>
            <a:r>
              <a:rPr lang="en-US" sz="2000" dirty="0">
                <a:latin typeface="Courier New" pitchFamily="49" charset="0"/>
                <a:cs typeface="Courier New" pitchFamily="49" charset="0"/>
              </a:rPr>
              <a:t>:</a:t>
            </a:r>
          </a:p>
          <a:p>
            <a:pPr marL="800100" lvl="2" indent="0">
              <a:buNone/>
            </a:pPr>
            <a:r>
              <a:rPr lang="en-US" sz="2000" i="1" dirty="0">
                <a:latin typeface="Courier New" pitchFamily="49" charset="0"/>
                <a:cs typeface="Courier New" pitchFamily="49" charset="0"/>
              </a:rPr>
              <a:t>    do this</a:t>
            </a:r>
          </a:p>
          <a:p>
            <a:pPr marL="0" indent="0">
              <a:spcBef>
                <a:spcPts val="1200"/>
              </a:spcBef>
              <a:buNone/>
            </a:pPr>
            <a:r>
              <a:rPr lang="en-US" sz="2800" dirty="0"/>
              <a:t>Examples:</a:t>
            </a:r>
          </a:p>
          <a:p>
            <a:pPr marL="800100" lvl="2" indent="0">
              <a:buNone/>
            </a:pPr>
            <a:r>
              <a:rPr lang="en-US" sz="2000" b="1" dirty="0">
                <a:solidFill>
                  <a:srgbClr val="0070C0"/>
                </a:solidFill>
                <a:latin typeface="Courier New" pitchFamily="49" charset="0"/>
                <a:cs typeface="Courier New" pitchFamily="49" charset="0"/>
              </a:rPr>
              <a:t>for</a:t>
            </a:r>
            <a:r>
              <a:rPr lang="en-US" sz="2000" dirty="0">
                <a:latin typeface="Courier New" pitchFamily="49" charset="0"/>
                <a:cs typeface="Courier New" pitchFamily="49" charset="0"/>
              </a:rPr>
              <a:t> </a:t>
            </a:r>
            <a:r>
              <a:rPr lang="en-US" sz="2000" dirty="0" err="1">
                <a:latin typeface="Courier New" pitchFamily="49" charset="0"/>
                <a:cs typeface="Courier New" pitchFamily="49" charset="0"/>
              </a:rPr>
              <a:t>i</a:t>
            </a:r>
            <a:r>
              <a:rPr lang="en-US" sz="2000" dirty="0">
                <a:latin typeface="Courier New" pitchFamily="49" charset="0"/>
                <a:cs typeface="Courier New" pitchFamily="49" charset="0"/>
              </a:rPr>
              <a:t> </a:t>
            </a:r>
            <a:r>
              <a:rPr lang="en-US" sz="2000" b="1" dirty="0">
                <a:solidFill>
                  <a:srgbClr val="0070C0"/>
                </a:solidFill>
                <a:latin typeface="Courier New" pitchFamily="49" charset="0"/>
                <a:cs typeface="Courier New" pitchFamily="49" charset="0"/>
              </a:rPr>
              <a:t>in</a:t>
            </a:r>
            <a:r>
              <a:rPr lang="en-US" sz="2000" dirty="0">
                <a:latin typeface="Courier New" pitchFamily="49" charset="0"/>
                <a:cs typeface="Courier New" pitchFamily="49" charset="0"/>
              </a:rPr>
              <a:t> range(5):</a:t>
            </a:r>
          </a:p>
          <a:p>
            <a:pPr marL="800100" lvl="2" indent="0">
              <a:buNone/>
            </a:pPr>
            <a:r>
              <a:rPr lang="en-US" sz="2000" b="1" dirty="0">
                <a:solidFill>
                  <a:srgbClr val="0070C0"/>
                </a:solidFill>
                <a:latin typeface="Courier New" pitchFamily="49" charset="0"/>
                <a:cs typeface="Courier New" pitchFamily="49" charset="0"/>
              </a:rPr>
              <a:t>    print(</a:t>
            </a:r>
            <a:r>
              <a:rPr lang="en-US" sz="2000" dirty="0" err="1">
                <a:latin typeface="Courier New" pitchFamily="49" charset="0"/>
                <a:cs typeface="Courier New" pitchFamily="49" charset="0"/>
              </a:rPr>
              <a:t>i</a:t>
            </a:r>
            <a:r>
              <a:rPr lang="en-US" sz="2000" b="1" dirty="0">
                <a:solidFill>
                  <a:srgbClr val="0070C0"/>
                </a:solidFill>
                <a:latin typeface="Courier New" pitchFamily="49" charset="0"/>
                <a:cs typeface="Courier New" pitchFamily="49" charset="0"/>
              </a:rPr>
              <a:t>)</a:t>
            </a:r>
            <a:endParaRPr lang="en-US" sz="2000" dirty="0">
              <a:latin typeface="Courier New" pitchFamily="49" charset="0"/>
              <a:cs typeface="Courier New" pitchFamily="49" charset="0"/>
            </a:endParaRPr>
          </a:p>
          <a:p>
            <a:pPr marL="800100" lvl="2" indent="0">
              <a:buNone/>
            </a:pPr>
            <a:endParaRPr lang="en-US" sz="2000" dirty="0">
              <a:latin typeface="Courier New" pitchFamily="49" charset="0"/>
              <a:cs typeface="Courier New" pitchFamily="49" charset="0"/>
            </a:endParaRPr>
          </a:p>
          <a:p>
            <a:pPr marL="800100" lvl="2" indent="0">
              <a:buNone/>
            </a:pPr>
            <a:r>
              <a:rPr lang="en-US" sz="2000" b="1" dirty="0">
                <a:solidFill>
                  <a:schemeClr val="accent1"/>
                </a:solidFill>
                <a:latin typeface="Courier New" pitchFamily="49" charset="0"/>
                <a:cs typeface="Courier New" pitchFamily="49" charset="0"/>
              </a:rPr>
              <a:t>for</a:t>
            </a:r>
            <a:r>
              <a:rPr lang="en-US" sz="2000" dirty="0">
                <a:latin typeface="Courier New" pitchFamily="49" charset="0"/>
                <a:cs typeface="Courier New" pitchFamily="49" charset="0"/>
              </a:rPr>
              <a:t> letter </a:t>
            </a:r>
            <a:r>
              <a:rPr lang="en-US" sz="2000" b="1" dirty="0">
                <a:solidFill>
                  <a:schemeClr val="accent1"/>
                </a:solidFill>
                <a:latin typeface="Courier New" pitchFamily="49" charset="0"/>
                <a:cs typeface="Courier New" pitchFamily="49" charset="0"/>
              </a:rPr>
              <a:t>in</a:t>
            </a:r>
            <a:r>
              <a:rPr lang="en-US" sz="2000" dirty="0">
                <a:latin typeface="Courier New" pitchFamily="49" charset="0"/>
                <a:cs typeface="Courier New" pitchFamily="49" charset="0"/>
              </a:rPr>
              <a:t> "ATGCG":</a:t>
            </a:r>
          </a:p>
          <a:p>
            <a:pPr marL="800100" lvl="2" indent="0">
              <a:buNone/>
            </a:pPr>
            <a:r>
              <a:rPr lang="en-US" sz="2000" dirty="0">
                <a:latin typeface="Courier New" pitchFamily="49" charset="0"/>
                <a:cs typeface="Courier New" pitchFamily="49" charset="0"/>
              </a:rPr>
              <a:t>    </a:t>
            </a:r>
            <a:r>
              <a:rPr lang="en-US" sz="2000" b="1" dirty="0">
                <a:solidFill>
                  <a:schemeClr val="accent1"/>
                </a:solidFill>
                <a:latin typeface="Courier New" pitchFamily="49" charset="0"/>
                <a:cs typeface="Courier New" pitchFamily="49" charset="0"/>
              </a:rPr>
              <a:t>print(</a:t>
            </a:r>
            <a:r>
              <a:rPr lang="en-US" sz="2000" dirty="0">
                <a:latin typeface="Courier New" pitchFamily="49" charset="0"/>
                <a:cs typeface="Courier New" pitchFamily="49" charset="0"/>
              </a:rPr>
              <a:t>letter</a:t>
            </a:r>
            <a:r>
              <a:rPr lang="en-US" sz="2000" b="1" dirty="0">
                <a:solidFill>
                  <a:srgbClr val="0070C0"/>
                </a:solidFill>
                <a:latin typeface="Courier New" pitchFamily="49" charset="0"/>
                <a:cs typeface="Courier New" pitchFamily="49" charset="0"/>
              </a:rPr>
              <a:t>)</a:t>
            </a:r>
            <a:endParaRPr lang="en-US" sz="2000" dirty="0">
              <a:latin typeface="Courier New" pitchFamily="49" charset="0"/>
              <a:cs typeface="Courier New" pitchFamily="49" charset="0"/>
            </a:endParaRPr>
          </a:p>
        </p:txBody>
      </p:sp>
      <p:sp>
        <p:nvSpPr>
          <p:cNvPr id="5" name="Slide Number Placeholder 4"/>
          <p:cNvSpPr>
            <a:spLocks noGrp="1"/>
          </p:cNvSpPr>
          <p:nvPr>
            <p:ph type="sldNum" sz="quarter" idx="12"/>
          </p:nvPr>
        </p:nvSpPr>
        <p:spPr/>
        <p:txBody>
          <a:bodyPr/>
          <a:lstStyle/>
          <a:p>
            <a:fld id="{1F9F0B16-AAA5-4790-BCBA-E678911F1380}" type="slidenum">
              <a:rPr lang="en-US" smtClean="0"/>
              <a:t>19</a:t>
            </a:fld>
            <a:endParaRPr lang="en-US"/>
          </a:p>
        </p:txBody>
      </p:sp>
      <p:sp>
        <p:nvSpPr>
          <p:cNvPr id="9" name="Freeform 8"/>
          <p:cNvSpPr/>
          <p:nvPr/>
        </p:nvSpPr>
        <p:spPr>
          <a:xfrm rot="15680745" flipH="1">
            <a:off x="4638001" y="2352207"/>
            <a:ext cx="465872" cy="1304628"/>
          </a:xfrm>
          <a:custGeom>
            <a:avLst/>
            <a:gdLst>
              <a:gd name="connsiteX0" fmla="*/ 374332 w 774382"/>
              <a:gd name="connsiteY0" fmla="*/ 0 h 981075"/>
              <a:gd name="connsiteX1" fmla="*/ 12382 w 774382"/>
              <a:gd name="connsiteY1" fmla="*/ 695325 h 981075"/>
              <a:gd name="connsiteX2" fmla="*/ 774382 w 774382"/>
              <a:gd name="connsiteY2" fmla="*/ 981075 h 981075"/>
            </a:gdLst>
            <a:ahLst/>
            <a:cxnLst>
              <a:cxn ang="0">
                <a:pos x="connsiteX0" y="connsiteY0"/>
              </a:cxn>
              <a:cxn ang="0">
                <a:pos x="connsiteX1" y="connsiteY1"/>
              </a:cxn>
              <a:cxn ang="0">
                <a:pos x="connsiteX2" y="connsiteY2"/>
              </a:cxn>
            </a:cxnLst>
            <a:rect l="l" t="t" r="r" b="b"/>
            <a:pathLst>
              <a:path w="774382" h="981075">
                <a:moveTo>
                  <a:pt x="374332" y="0"/>
                </a:moveTo>
                <a:cubicBezTo>
                  <a:pt x="160019" y="265906"/>
                  <a:pt x="-54293" y="531813"/>
                  <a:pt x="12382" y="695325"/>
                </a:cubicBezTo>
                <a:cubicBezTo>
                  <a:pt x="79057" y="858837"/>
                  <a:pt x="426719" y="919956"/>
                  <a:pt x="774382" y="981075"/>
                </a:cubicBezTo>
              </a:path>
            </a:pathLst>
          </a:custGeom>
          <a:noFill/>
          <a:ln w="19050">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5278621" y="4191000"/>
            <a:ext cx="3276600" cy="1031051"/>
          </a:xfrm>
          <a:prstGeom prst="rect">
            <a:avLst/>
          </a:prstGeom>
          <a:noFill/>
        </p:spPr>
        <p:txBody>
          <a:bodyPr wrap="square" rtlCol="0">
            <a:spAutoFit/>
          </a:bodyPr>
          <a:lstStyle/>
          <a:p>
            <a:pPr>
              <a:spcAft>
                <a:spcPts val="600"/>
              </a:spcAft>
            </a:pPr>
            <a:r>
              <a:rPr lang="en-US" sz="1400" b="1" dirty="0" err="1">
                <a:latin typeface="Courier New" pitchFamily="49" charset="0"/>
                <a:cs typeface="Courier New" pitchFamily="49" charset="0"/>
              </a:rPr>
              <a:t>var</a:t>
            </a:r>
            <a:r>
              <a:rPr lang="en-US" sz="1400" dirty="0">
                <a:latin typeface="Courier New" panose="02070309020205020404" pitchFamily="49" charset="0"/>
                <a:cs typeface="Courier New" panose="02070309020205020404" pitchFamily="49" charset="0"/>
              </a:rPr>
              <a:t> </a:t>
            </a:r>
            <a:r>
              <a:rPr lang="en-US" sz="1400" dirty="0"/>
              <a:t>takes on each value in the </a:t>
            </a:r>
            <a:r>
              <a:rPr lang="en-US" sz="1400" dirty="0" err="1"/>
              <a:t>iterable</a:t>
            </a:r>
            <a:r>
              <a:rPr lang="en-US" sz="1400" dirty="0"/>
              <a:t>, one at a time. </a:t>
            </a:r>
          </a:p>
          <a:p>
            <a:r>
              <a:rPr lang="en-US" sz="1400" dirty="0"/>
              <a:t>When there are no more things in the </a:t>
            </a:r>
            <a:r>
              <a:rPr lang="en-US" sz="1400" dirty="0" err="1"/>
              <a:t>iterable</a:t>
            </a:r>
            <a:r>
              <a:rPr lang="en-US" sz="1400" dirty="0"/>
              <a:t>, the loop ends.</a:t>
            </a:r>
          </a:p>
        </p:txBody>
      </p:sp>
      <p:sp>
        <p:nvSpPr>
          <p:cNvPr id="2" name="Rectangle 1"/>
          <p:cNvSpPr/>
          <p:nvPr/>
        </p:nvSpPr>
        <p:spPr>
          <a:xfrm>
            <a:off x="5278621" y="3145531"/>
            <a:ext cx="3484379" cy="815608"/>
          </a:xfrm>
          <a:prstGeom prst="rect">
            <a:avLst/>
          </a:prstGeom>
        </p:spPr>
        <p:txBody>
          <a:bodyPr wrap="square">
            <a:spAutoFit/>
          </a:bodyPr>
          <a:lstStyle/>
          <a:p>
            <a:pPr>
              <a:spcAft>
                <a:spcPts val="600"/>
              </a:spcAft>
            </a:pPr>
            <a:r>
              <a:rPr lang="en-US" sz="1400" b="1" dirty="0" err="1">
                <a:cs typeface="Courier New" pitchFamily="49" charset="0"/>
              </a:rPr>
              <a:t>iterable</a:t>
            </a:r>
            <a:r>
              <a:rPr lang="en-US" sz="1400" dirty="0">
                <a:cs typeface="Courier New" pitchFamily="49" charset="0"/>
              </a:rPr>
              <a:t> = anything that you can iterate over (most "sequence-like" objects)</a:t>
            </a:r>
          </a:p>
          <a:p>
            <a:r>
              <a:rPr lang="en-US" sz="1400" i="1" dirty="0">
                <a:cs typeface="Courier New" pitchFamily="49" charset="0"/>
              </a:rPr>
              <a:t>Examples: lists, strings, files, dictionaries</a:t>
            </a:r>
          </a:p>
        </p:txBody>
      </p:sp>
      <p:cxnSp>
        <p:nvCxnSpPr>
          <p:cNvPr id="14" name="Straight Arrow Connector 13"/>
          <p:cNvCxnSpPr/>
          <p:nvPr/>
        </p:nvCxnSpPr>
        <p:spPr>
          <a:xfrm flipH="1" flipV="1">
            <a:off x="2514600" y="3429000"/>
            <a:ext cx="2764022" cy="914400"/>
          </a:xfrm>
          <a:prstGeom prst="straightConnector1">
            <a:avLst/>
          </a:prstGeom>
          <a:ln w="1905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8636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g5c9a3d3b74_0_47"/>
          <p:cNvPicPr preferRelativeResize="0"/>
          <p:nvPr/>
        </p:nvPicPr>
        <p:blipFill>
          <a:blip r:embed="rId3">
            <a:alphaModFix/>
          </a:blip>
          <a:stretch>
            <a:fillRect/>
          </a:stretch>
        </p:blipFill>
        <p:spPr>
          <a:xfrm>
            <a:off x="151550" y="2558067"/>
            <a:ext cx="1457350" cy="1457350"/>
          </a:xfrm>
          <a:prstGeom prst="rect">
            <a:avLst/>
          </a:prstGeom>
          <a:noFill/>
          <a:ln>
            <a:noFill/>
          </a:ln>
        </p:spPr>
      </p:pic>
      <p:pic>
        <p:nvPicPr>
          <p:cNvPr id="107" name="Google Shape;107;g5c9a3d3b74_0_47"/>
          <p:cNvPicPr preferRelativeResize="0"/>
          <p:nvPr/>
        </p:nvPicPr>
        <p:blipFill>
          <a:blip r:embed="rId4">
            <a:alphaModFix/>
          </a:blip>
          <a:stretch>
            <a:fillRect/>
          </a:stretch>
        </p:blipFill>
        <p:spPr>
          <a:xfrm>
            <a:off x="3193525" y="357375"/>
            <a:ext cx="1457350" cy="1457350"/>
          </a:xfrm>
          <a:prstGeom prst="rect">
            <a:avLst/>
          </a:prstGeom>
          <a:noFill/>
          <a:ln>
            <a:noFill/>
          </a:ln>
        </p:spPr>
      </p:pic>
      <p:pic>
        <p:nvPicPr>
          <p:cNvPr id="108" name="Google Shape;108;g5c9a3d3b74_0_47"/>
          <p:cNvPicPr preferRelativeResize="0"/>
          <p:nvPr/>
        </p:nvPicPr>
        <p:blipFill>
          <a:blip r:embed="rId5">
            <a:alphaModFix/>
          </a:blip>
          <a:stretch>
            <a:fillRect/>
          </a:stretch>
        </p:blipFill>
        <p:spPr>
          <a:xfrm>
            <a:off x="6173600" y="339079"/>
            <a:ext cx="1457350" cy="1457350"/>
          </a:xfrm>
          <a:prstGeom prst="rect">
            <a:avLst/>
          </a:prstGeom>
          <a:noFill/>
          <a:ln>
            <a:noFill/>
          </a:ln>
        </p:spPr>
      </p:pic>
      <p:pic>
        <p:nvPicPr>
          <p:cNvPr id="109" name="Google Shape;109;g5c9a3d3b74_0_47"/>
          <p:cNvPicPr preferRelativeResize="0"/>
          <p:nvPr/>
        </p:nvPicPr>
        <p:blipFill>
          <a:blip r:embed="rId6">
            <a:alphaModFix/>
          </a:blip>
          <a:stretch>
            <a:fillRect/>
          </a:stretch>
        </p:blipFill>
        <p:spPr>
          <a:xfrm>
            <a:off x="151550" y="4772733"/>
            <a:ext cx="1457349" cy="1457349"/>
          </a:xfrm>
          <a:prstGeom prst="rect">
            <a:avLst/>
          </a:prstGeom>
          <a:noFill/>
          <a:ln>
            <a:noFill/>
          </a:ln>
        </p:spPr>
      </p:pic>
      <p:pic>
        <p:nvPicPr>
          <p:cNvPr id="110" name="Google Shape;110;g5c9a3d3b74_0_47"/>
          <p:cNvPicPr preferRelativeResize="0"/>
          <p:nvPr/>
        </p:nvPicPr>
        <p:blipFill>
          <a:blip r:embed="rId7">
            <a:alphaModFix/>
          </a:blip>
          <a:stretch>
            <a:fillRect/>
          </a:stretch>
        </p:blipFill>
        <p:spPr>
          <a:xfrm>
            <a:off x="5918375" y="4772733"/>
            <a:ext cx="1457350" cy="1457350"/>
          </a:xfrm>
          <a:prstGeom prst="rect">
            <a:avLst/>
          </a:prstGeom>
          <a:noFill/>
          <a:ln>
            <a:noFill/>
          </a:ln>
        </p:spPr>
      </p:pic>
      <p:sp>
        <p:nvSpPr>
          <p:cNvPr id="111" name="Google Shape;111;g5c9a3d3b74_0_47"/>
          <p:cNvSpPr txBox="1"/>
          <p:nvPr/>
        </p:nvSpPr>
        <p:spPr>
          <a:xfrm>
            <a:off x="151550" y="692392"/>
            <a:ext cx="4377600" cy="158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b="1"/>
              <a:t>Today’s TAs</a:t>
            </a:r>
            <a:endParaRPr sz="3600" b="1"/>
          </a:p>
        </p:txBody>
      </p:sp>
      <p:sp>
        <p:nvSpPr>
          <p:cNvPr id="112" name="Google Shape;112;g5c9a3d3b74_0_47"/>
          <p:cNvSpPr txBox="1"/>
          <p:nvPr/>
        </p:nvSpPr>
        <p:spPr>
          <a:xfrm>
            <a:off x="4650875" y="927742"/>
            <a:ext cx="1701900" cy="80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t>Apexa</a:t>
            </a:r>
            <a:endParaRPr sz="3600"/>
          </a:p>
        </p:txBody>
      </p:sp>
      <p:sp>
        <p:nvSpPr>
          <p:cNvPr id="113" name="Google Shape;113;g5c9a3d3b74_0_47"/>
          <p:cNvSpPr txBox="1"/>
          <p:nvPr/>
        </p:nvSpPr>
        <p:spPr>
          <a:xfrm>
            <a:off x="7375725" y="3000242"/>
            <a:ext cx="1701900" cy="80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t>Chris</a:t>
            </a:r>
            <a:endParaRPr sz="3600"/>
          </a:p>
        </p:txBody>
      </p:sp>
      <p:sp>
        <p:nvSpPr>
          <p:cNvPr id="114" name="Google Shape;114;g5c9a3d3b74_0_47"/>
          <p:cNvSpPr txBox="1"/>
          <p:nvPr/>
        </p:nvSpPr>
        <p:spPr>
          <a:xfrm>
            <a:off x="1608900" y="5343100"/>
            <a:ext cx="1701900" cy="80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a:t>Louis</a:t>
            </a:r>
            <a:endParaRPr sz="3000"/>
          </a:p>
        </p:txBody>
      </p:sp>
      <p:sp>
        <p:nvSpPr>
          <p:cNvPr id="115" name="Google Shape;115;g5c9a3d3b74_0_47"/>
          <p:cNvSpPr txBox="1"/>
          <p:nvPr/>
        </p:nvSpPr>
        <p:spPr>
          <a:xfrm>
            <a:off x="4285250" y="5343100"/>
            <a:ext cx="1701900" cy="80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t>Kathy</a:t>
            </a:r>
            <a:endParaRPr sz="2800"/>
          </a:p>
        </p:txBody>
      </p:sp>
      <p:sp>
        <p:nvSpPr>
          <p:cNvPr id="116" name="Google Shape;116;g5c9a3d3b74_0_47"/>
          <p:cNvSpPr txBox="1"/>
          <p:nvPr/>
        </p:nvSpPr>
        <p:spPr>
          <a:xfrm>
            <a:off x="7630950" y="1030513"/>
            <a:ext cx="1701900" cy="80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a:t>Sammy</a:t>
            </a:r>
            <a:endParaRPr sz="3000"/>
          </a:p>
        </p:txBody>
      </p:sp>
      <p:sp>
        <p:nvSpPr>
          <p:cNvPr id="117" name="Google Shape;117;g5c9a3d3b74_0_47"/>
          <p:cNvSpPr txBox="1"/>
          <p:nvPr/>
        </p:nvSpPr>
        <p:spPr>
          <a:xfrm>
            <a:off x="1608900" y="3037750"/>
            <a:ext cx="1701900" cy="80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t>Ben</a:t>
            </a:r>
            <a:endParaRPr sz="3600"/>
          </a:p>
        </p:txBody>
      </p:sp>
      <p:sp>
        <p:nvSpPr>
          <p:cNvPr id="118" name="Google Shape;118;g5c9a3d3b74_0_47"/>
          <p:cNvSpPr txBox="1"/>
          <p:nvPr/>
        </p:nvSpPr>
        <p:spPr>
          <a:xfrm>
            <a:off x="7442100" y="4969967"/>
            <a:ext cx="1701900" cy="204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chemeClr val="dk1"/>
                </a:solidFill>
                <a:highlight>
                  <a:srgbClr val="FFFFFF"/>
                </a:highlight>
              </a:rPr>
              <a:t>Dr. </a:t>
            </a:r>
            <a:endParaRPr sz="2400">
              <a:solidFill>
                <a:schemeClr val="dk1"/>
              </a:solidFill>
              <a:highlight>
                <a:srgbClr val="FFFFFF"/>
              </a:highlight>
            </a:endParaRPr>
          </a:p>
          <a:p>
            <a:pPr marL="0" lvl="0" indent="0" algn="l" rtl="0">
              <a:spcBef>
                <a:spcPts val="0"/>
              </a:spcBef>
              <a:spcAft>
                <a:spcPts val="0"/>
              </a:spcAft>
              <a:buNone/>
            </a:pPr>
            <a:r>
              <a:rPr lang="en-US" sz="2400">
                <a:solidFill>
                  <a:schemeClr val="dk1"/>
                </a:solidFill>
                <a:highlight>
                  <a:srgbClr val="FFFFFF"/>
                </a:highlight>
              </a:rPr>
              <a:t>Shweta Ramdas</a:t>
            </a:r>
            <a:endParaRPr sz="2400"/>
          </a:p>
        </p:txBody>
      </p:sp>
      <p:pic>
        <p:nvPicPr>
          <p:cNvPr id="119" name="Google Shape;119;g5c9a3d3b74_0_47"/>
          <p:cNvPicPr preferRelativeResize="0"/>
          <p:nvPr/>
        </p:nvPicPr>
        <p:blipFill>
          <a:blip r:embed="rId8">
            <a:alphaModFix/>
          </a:blip>
          <a:stretch>
            <a:fillRect/>
          </a:stretch>
        </p:blipFill>
        <p:spPr>
          <a:xfrm>
            <a:off x="2736950" y="4758780"/>
            <a:ext cx="1548300" cy="1386819"/>
          </a:xfrm>
          <a:prstGeom prst="rect">
            <a:avLst/>
          </a:prstGeom>
          <a:noFill/>
          <a:ln>
            <a:noFill/>
          </a:ln>
        </p:spPr>
      </p:pic>
      <p:pic>
        <p:nvPicPr>
          <p:cNvPr id="120" name="Google Shape;120;g5c9a3d3b74_0_47"/>
          <p:cNvPicPr preferRelativeResize="0"/>
          <p:nvPr/>
        </p:nvPicPr>
        <p:blipFill>
          <a:blip r:embed="rId9">
            <a:alphaModFix/>
          </a:blip>
          <a:stretch>
            <a:fillRect/>
          </a:stretch>
        </p:blipFill>
        <p:spPr>
          <a:xfrm>
            <a:off x="5833163" y="2429503"/>
            <a:ext cx="1627775" cy="1643972"/>
          </a:xfrm>
          <a:prstGeom prst="rect">
            <a:avLst/>
          </a:prstGeom>
          <a:noFill/>
          <a:ln>
            <a:noFill/>
          </a:ln>
        </p:spPr>
      </p:pic>
      <p:pic>
        <p:nvPicPr>
          <p:cNvPr id="121" name="Google Shape;121;g5c9a3d3b74_0_47"/>
          <p:cNvPicPr preferRelativeResize="0"/>
          <p:nvPr/>
        </p:nvPicPr>
        <p:blipFill>
          <a:blip r:embed="rId10">
            <a:alphaModFix/>
          </a:blip>
          <a:stretch>
            <a:fillRect/>
          </a:stretch>
        </p:blipFill>
        <p:spPr>
          <a:xfrm>
            <a:off x="2736950" y="2515217"/>
            <a:ext cx="1352550" cy="1543050"/>
          </a:xfrm>
          <a:prstGeom prst="rect">
            <a:avLst/>
          </a:prstGeom>
          <a:noFill/>
          <a:ln>
            <a:noFill/>
          </a:ln>
        </p:spPr>
      </p:pic>
      <p:sp>
        <p:nvSpPr>
          <p:cNvPr id="122" name="Google Shape;122;g5c9a3d3b74_0_47"/>
          <p:cNvSpPr txBox="1"/>
          <p:nvPr/>
        </p:nvSpPr>
        <p:spPr>
          <a:xfrm>
            <a:off x="4216475" y="2954350"/>
            <a:ext cx="1701900" cy="80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600"/>
              <a:t>Alex</a:t>
            </a:r>
            <a:endParaRPr sz="3600"/>
          </a:p>
        </p:txBody>
      </p:sp>
    </p:spTree>
    <p:extLst>
      <p:ext uri="{BB962C8B-B14F-4D97-AF65-F5344CB8AC3E}">
        <p14:creationId xmlns:p14="http://schemas.microsoft.com/office/powerpoint/2010/main" val="35599442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Ways of using the </a:t>
            </a:r>
            <a:r>
              <a:rPr lang="en-US" dirty="0">
                <a:latin typeface="Courier New" panose="02070309020205020404" pitchFamily="49" charset="0"/>
                <a:cs typeface="Courier New" panose="02070309020205020404" pitchFamily="49" charset="0"/>
              </a:rPr>
              <a:t>for</a:t>
            </a:r>
            <a:r>
              <a:rPr lang="en-US" dirty="0"/>
              <a:t> loop</a:t>
            </a:r>
          </a:p>
        </p:txBody>
      </p:sp>
      <p:sp>
        <p:nvSpPr>
          <p:cNvPr id="3" name="Content Placeholder 2"/>
          <p:cNvSpPr>
            <a:spLocks noGrp="1"/>
          </p:cNvSpPr>
          <p:nvPr>
            <p:ph idx="1"/>
          </p:nvPr>
        </p:nvSpPr>
        <p:spPr/>
        <p:txBody>
          <a:bodyPr>
            <a:normAutofit fontScale="92500" lnSpcReduction="10000"/>
          </a:bodyPr>
          <a:lstStyle/>
          <a:p>
            <a:pPr marL="0" indent="0">
              <a:spcAft>
                <a:spcPts val="1200"/>
              </a:spcAft>
              <a:buNone/>
            </a:pPr>
            <a:r>
              <a:rPr lang="en-US" sz="2600" dirty="0"/>
              <a:t>The simplest way to create a loop that loops a certain number of times is to use </a:t>
            </a:r>
            <a:r>
              <a:rPr lang="en-US" sz="2600" dirty="0">
                <a:latin typeface="Courier New" panose="02070309020205020404" pitchFamily="49" charset="0"/>
                <a:cs typeface="Courier New" panose="02070309020205020404" pitchFamily="49" charset="0"/>
              </a:rPr>
              <a:t>range()</a:t>
            </a:r>
            <a:r>
              <a:rPr lang="en-US" sz="2600" dirty="0"/>
              <a:t>:</a:t>
            </a:r>
          </a:p>
          <a:p>
            <a:pPr marL="0" indent="0">
              <a:buNone/>
            </a:pPr>
            <a:r>
              <a:rPr lang="en-US" sz="2600" dirty="0"/>
              <a:t>Example:</a:t>
            </a:r>
          </a:p>
          <a:p>
            <a:pPr marL="400050" lvl="1" indent="0">
              <a:buNone/>
            </a:pPr>
            <a:endParaRPr lang="en-US" sz="2000" dirty="0">
              <a:latin typeface="Courier New" pitchFamily="49" charset="0"/>
              <a:cs typeface="Courier New" pitchFamily="49" charset="0"/>
            </a:endParaRPr>
          </a:p>
          <a:p>
            <a:pPr marL="400050" lvl="1" indent="0">
              <a:buNone/>
            </a:pPr>
            <a:r>
              <a:rPr lang="en-US" sz="1900" dirty="0">
                <a:latin typeface="Courier New" pitchFamily="49" charset="0"/>
                <a:cs typeface="Courier New" pitchFamily="49" charset="0"/>
              </a:rPr>
              <a:t>for </a:t>
            </a:r>
            <a:r>
              <a:rPr lang="en-US" sz="1900" dirty="0" err="1">
                <a:latin typeface="Courier New" pitchFamily="49" charset="0"/>
                <a:cs typeface="Courier New" pitchFamily="49" charset="0"/>
              </a:rPr>
              <a:t>i</a:t>
            </a:r>
            <a:r>
              <a:rPr lang="en-US" sz="1900" dirty="0">
                <a:latin typeface="Courier New" pitchFamily="49" charset="0"/>
                <a:cs typeface="Courier New" pitchFamily="49" charset="0"/>
              </a:rPr>
              <a:t> in range(5):</a:t>
            </a:r>
          </a:p>
          <a:p>
            <a:pPr marL="400050" lvl="1" indent="0">
              <a:buNone/>
            </a:pPr>
            <a:r>
              <a:rPr lang="en-US" sz="1900" dirty="0">
                <a:latin typeface="Courier New" pitchFamily="49" charset="0"/>
                <a:cs typeface="Courier New" pitchFamily="49" charset="0"/>
              </a:rPr>
              <a:t>	print("hi”)</a:t>
            </a:r>
          </a:p>
          <a:p>
            <a:pPr marL="400050" lvl="1" indent="0">
              <a:buNone/>
            </a:pPr>
            <a:endParaRPr lang="en-US" sz="2000" dirty="0">
              <a:latin typeface="Courier New" pitchFamily="49" charset="0"/>
              <a:cs typeface="Courier New" pitchFamily="49" charset="0"/>
            </a:endParaRPr>
          </a:p>
          <a:p>
            <a:pPr marL="0" indent="0">
              <a:buNone/>
            </a:pPr>
            <a:r>
              <a:rPr lang="en-US" sz="2600" dirty="0"/>
              <a:t>Result:</a:t>
            </a:r>
          </a:p>
          <a:p>
            <a:pPr marL="400050" lvl="1" indent="0">
              <a:buNone/>
            </a:pPr>
            <a:r>
              <a:rPr lang="en-US" sz="1900" dirty="0">
                <a:latin typeface="Courier New" pitchFamily="49" charset="0"/>
                <a:cs typeface="Courier New" pitchFamily="49" charset="0"/>
              </a:rPr>
              <a:t>hi</a:t>
            </a:r>
          </a:p>
          <a:p>
            <a:pPr marL="400050" lvl="1" indent="0">
              <a:buNone/>
            </a:pPr>
            <a:r>
              <a:rPr lang="en-US" sz="1900" dirty="0">
                <a:latin typeface="Courier New" pitchFamily="49" charset="0"/>
                <a:cs typeface="Courier New" pitchFamily="49" charset="0"/>
              </a:rPr>
              <a:t>hi</a:t>
            </a:r>
          </a:p>
          <a:p>
            <a:pPr marL="400050" lvl="1" indent="0">
              <a:buNone/>
            </a:pPr>
            <a:r>
              <a:rPr lang="en-US" sz="1900" dirty="0">
                <a:latin typeface="Courier New" pitchFamily="49" charset="0"/>
                <a:cs typeface="Courier New" pitchFamily="49" charset="0"/>
              </a:rPr>
              <a:t>hi</a:t>
            </a:r>
          </a:p>
          <a:p>
            <a:pPr marL="400050" lvl="1" indent="0">
              <a:buNone/>
            </a:pPr>
            <a:r>
              <a:rPr lang="en-US" sz="1900" dirty="0">
                <a:latin typeface="Courier New" pitchFamily="49" charset="0"/>
                <a:cs typeface="Courier New" pitchFamily="49" charset="0"/>
              </a:rPr>
              <a:t>hi</a:t>
            </a:r>
          </a:p>
          <a:p>
            <a:pPr marL="400050" lvl="1" indent="0">
              <a:buNone/>
            </a:pPr>
            <a:r>
              <a:rPr lang="en-US" sz="1900" dirty="0">
                <a:latin typeface="Courier New" pitchFamily="49" charset="0"/>
                <a:cs typeface="Courier New" pitchFamily="49" charset="0"/>
              </a:rPr>
              <a:t>hi</a:t>
            </a:r>
          </a:p>
        </p:txBody>
      </p:sp>
      <p:sp>
        <p:nvSpPr>
          <p:cNvPr id="4" name="Slide Number Placeholder 3"/>
          <p:cNvSpPr>
            <a:spLocks noGrp="1"/>
          </p:cNvSpPr>
          <p:nvPr>
            <p:ph type="sldNum" sz="quarter" idx="12"/>
          </p:nvPr>
        </p:nvSpPr>
        <p:spPr/>
        <p:txBody>
          <a:bodyPr/>
          <a:lstStyle/>
          <a:p>
            <a:fld id="{1F9F0B16-AAA5-4790-BCBA-E678911F1380}" type="slidenum">
              <a:rPr lang="en-US" smtClean="0"/>
              <a:t>20</a:t>
            </a:fld>
            <a:endParaRPr lang="en-US"/>
          </a:p>
        </p:txBody>
      </p:sp>
      <p:sp>
        <p:nvSpPr>
          <p:cNvPr id="5" name="TextBox 4"/>
          <p:cNvSpPr txBox="1"/>
          <p:nvPr/>
        </p:nvSpPr>
        <p:spPr>
          <a:xfrm>
            <a:off x="5562600" y="5029200"/>
            <a:ext cx="2962671" cy="923330"/>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range(5) </a:t>
            </a:r>
            <a:r>
              <a:rPr lang="en-US" dirty="0"/>
              <a:t>will loop 5 times</a:t>
            </a:r>
          </a:p>
          <a:p>
            <a:r>
              <a:rPr lang="en-US" dirty="0">
                <a:latin typeface="Courier New" panose="02070309020205020404" pitchFamily="49" charset="0"/>
                <a:cs typeface="Courier New" panose="02070309020205020404" pitchFamily="49" charset="0"/>
              </a:rPr>
              <a:t>range(6) </a:t>
            </a:r>
            <a:r>
              <a:rPr lang="en-US" dirty="0"/>
              <a:t>will loop 6 times</a:t>
            </a:r>
          </a:p>
          <a:p>
            <a:r>
              <a:rPr lang="en-US" dirty="0"/>
              <a:t>...and so on.</a:t>
            </a:r>
          </a:p>
        </p:txBody>
      </p:sp>
    </p:spTree>
    <p:extLst>
      <p:ext uri="{BB962C8B-B14F-4D97-AF65-F5344CB8AC3E}">
        <p14:creationId xmlns:p14="http://schemas.microsoft.com/office/powerpoint/2010/main" val="18418973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Ways of using the </a:t>
            </a:r>
            <a:r>
              <a:rPr lang="en-US" dirty="0">
                <a:latin typeface="Courier New" panose="02070309020205020404" pitchFamily="49" charset="0"/>
                <a:cs typeface="Courier New" panose="02070309020205020404" pitchFamily="49" charset="0"/>
              </a:rPr>
              <a:t>for</a:t>
            </a:r>
            <a:r>
              <a:rPr lang="en-US" dirty="0"/>
              <a:t> loop</a:t>
            </a:r>
          </a:p>
        </p:txBody>
      </p:sp>
      <p:sp>
        <p:nvSpPr>
          <p:cNvPr id="3" name="Content Placeholder 2"/>
          <p:cNvSpPr>
            <a:spLocks noGrp="1"/>
          </p:cNvSpPr>
          <p:nvPr>
            <p:ph idx="1"/>
          </p:nvPr>
        </p:nvSpPr>
        <p:spPr/>
        <p:txBody>
          <a:bodyPr>
            <a:normAutofit fontScale="70000" lnSpcReduction="20000"/>
          </a:bodyPr>
          <a:lstStyle/>
          <a:p>
            <a:pPr marL="0" indent="0">
              <a:spcAft>
                <a:spcPts val="1200"/>
              </a:spcAft>
              <a:buNone/>
            </a:pPr>
            <a:r>
              <a:rPr lang="en-US" sz="3400" dirty="0"/>
              <a:t>What </a:t>
            </a:r>
            <a:r>
              <a:rPr lang="en-US" sz="3400" dirty="0">
                <a:latin typeface="Courier New" panose="02070309020205020404" pitchFamily="49" charset="0"/>
                <a:cs typeface="Courier New" panose="02070309020205020404" pitchFamily="49" charset="0"/>
              </a:rPr>
              <a:t>range(x)</a:t>
            </a:r>
            <a:r>
              <a:rPr lang="en-US" sz="3400" dirty="0">
                <a:cs typeface="Courier New" panose="02070309020205020404" pitchFamily="49" charset="0"/>
              </a:rPr>
              <a:t> </a:t>
            </a:r>
            <a:r>
              <a:rPr lang="en-US" sz="3400" dirty="0"/>
              <a:t>actually does is create a list of numbers from 0 to x-1. A list is an </a:t>
            </a:r>
            <a:r>
              <a:rPr lang="en-US" sz="3400" dirty="0" err="1"/>
              <a:t>iterable</a:t>
            </a:r>
            <a:r>
              <a:rPr lang="en-US" sz="3400" dirty="0"/>
              <a:t>, so we can use it in the loop. The variable after </a:t>
            </a:r>
            <a:r>
              <a:rPr lang="en-US" sz="3400" dirty="0">
                <a:latin typeface="Courier New" panose="02070309020205020404" pitchFamily="49" charset="0"/>
                <a:cs typeface="Courier New" panose="02070309020205020404" pitchFamily="49" charset="0"/>
              </a:rPr>
              <a:t>for</a:t>
            </a:r>
            <a:r>
              <a:rPr lang="en-US" sz="3400" dirty="0"/>
              <a:t> (here, </a:t>
            </a:r>
            <a:r>
              <a:rPr lang="en-US" sz="3400" dirty="0" err="1">
                <a:latin typeface="Courier New" panose="02070309020205020404" pitchFamily="49" charset="0"/>
                <a:cs typeface="Courier New" panose="02070309020205020404" pitchFamily="49" charset="0"/>
              </a:rPr>
              <a:t>i</a:t>
            </a:r>
            <a:r>
              <a:rPr lang="en-US" sz="3400" dirty="0"/>
              <a:t>) will be assigned to each value in the </a:t>
            </a:r>
            <a:r>
              <a:rPr lang="en-US" sz="3400" dirty="0" err="1"/>
              <a:t>iterable</a:t>
            </a:r>
            <a:r>
              <a:rPr lang="en-US" sz="3400" dirty="0"/>
              <a:t>, one at a time.</a:t>
            </a:r>
          </a:p>
          <a:p>
            <a:pPr marL="0" indent="0">
              <a:buNone/>
            </a:pPr>
            <a:r>
              <a:rPr lang="en-US" sz="3400" dirty="0"/>
              <a:t>Example:</a:t>
            </a:r>
          </a:p>
          <a:p>
            <a:pPr marL="400050" lvl="1" indent="0">
              <a:buNone/>
            </a:pPr>
            <a:endParaRPr lang="en-US" sz="2000" dirty="0">
              <a:latin typeface="Courier New" pitchFamily="49" charset="0"/>
              <a:cs typeface="Courier New" pitchFamily="49" charset="0"/>
            </a:endParaRPr>
          </a:p>
          <a:p>
            <a:pPr marL="400050" lvl="1" indent="0">
              <a:buNone/>
            </a:pPr>
            <a:r>
              <a:rPr lang="en-US" sz="2600" dirty="0">
                <a:latin typeface="Courier New" pitchFamily="49" charset="0"/>
                <a:cs typeface="Courier New" pitchFamily="49" charset="0"/>
              </a:rPr>
              <a:t>for </a:t>
            </a:r>
            <a:r>
              <a:rPr lang="en-US" sz="2600" dirty="0" err="1">
                <a:latin typeface="Courier New" pitchFamily="49" charset="0"/>
                <a:cs typeface="Courier New" pitchFamily="49" charset="0"/>
              </a:rPr>
              <a:t>i</a:t>
            </a:r>
            <a:r>
              <a:rPr lang="en-US" sz="2600" dirty="0">
                <a:latin typeface="Courier New" pitchFamily="49" charset="0"/>
                <a:cs typeface="Courier New" pitchFamily="49" charset="0"/>
              </a:rPr>
              <a:t> in range(5):</a:t>
            </a:r>
          </a:p>
          <a:p>
            <a:pPr marL="400050" lvl="1" indent="0">
              <a:buNone/>
            </a:pPr>
            <a:r>
              <a:rPr lang="en-US" sz="2600" dirty="0">
                <a:latin typeface="Courier New" pitchFamily="49" charset="0"/>
                <a:cs typeface="Courier New" pitchFamily="49" charset="0"/>
              </a:rPr>
              <a:t>	print(</a:t>
            </a:r>
            <a:r>
              <a:rPr lang="en-US" sz="2600" dirty="0" err="1">
                <a:latin typeface="Courier New" pitchFamily="49" charset="0"/>
                <a:cs typeface="Courier New" pitchFamily="49" charset="0"/>
              </a:rPr>
              <a:t>i</a:t>
            </a:r>
            <a:r>
              <a:rPr lang="en-US" sz="2600" dirty="0">
                <a:latin typeface="Courier New" pitchFamily="49" charset="0"/>
                <a:cs typeface="Courier New" pitchFamily="49" charset="0"/>
              </a:rPr>
              <a:t>)</a:t>
            </a:r>
          </a:p>
          <a:p>
            <a:pPr marL="400050" lvl="1" indent="0">
              <a:buNone/>
            </a:pPr>
            <a:endParaRPr lang="en-US" sz="2000" dirty="0">
              <a:latin typeface="Courier New" pitchFamily="49" charset="0"/>
              <a:cs typeface="Courier New" pitchFamily="49" charset="0"/>
            </a:endParaRPr>
          </a:p>
          <a:p>
            <a:pPr marL="0" indent="0">
              <a:buNone/>
            </a:pPr>
            <a:r>
              <a:rPr lang="en-US" sz="3400" dirty="0"/>
              <a:t>Result:</a:t>
            </a:r>
          </a:p>
          <a:p>
            <a:pPr marL="400050" lvl="1" indent="0">
              <a:buNone/>
            </a:pPr>
            <a:r>
              <a:rPr lang="en-US" sz="2600" dirty="0">
                <a:latin typeface="Courier New" pitchFamily="49" charset="0"/>
                <a:cs typeface="Courier New" pitchFamily="49" charset="0"/>
              </a:rPr>
              <a:t>0</a:t>
            </a:r>
          </a:p>
          <a:p>
            <a:pPr marL="400050" lvl="1" indent="0">
              <a:buNone/>
            </a:pPr>
            <a:r>
              <a:rPr lang="en-US" sz="2600" dirty="0">
                <a:latin typeface="Courier New" pitchFamily="49" charset="0"/>
                <a:cs typeface="Courier New" pitchFamily="49" charset="0"/>
              </a:rPr>
              <a:t>1</a:t>
            </a:r>
          </a:p>
          <a:p>
            <a:pPr marL="400050" lvl="1" indent="0">
              <a:buNone/>
            </a:pPr>
            <a:r>
              <a:rPr lang="en-US" sz="2600" dirty="0">
                <a:latin typeface="Courier New" pitchFamily="49" charset="0"/>
                <a:cs typeface="Courier New" pitchFamily="49" charset="0"/>
              </a:rPr>
              <a:t>2</a:t>
            </a:r>
          </a:p>
          <a:p>
            <a:pPr marL="400050" lvl="1" indent="0">
              <a:buNone/>
            </a:pPr>
            <a:r>
              <a:rPr lang="en-US" sz="2600" dirty="0">
                <a:latin typeface="Courier New" pitchFamily="49" charset="0"/>
                <a:cs typeface="Courier New" pitchFamily="49" charset="0"/>
              </a:rPr>
              <a:t>3</a:t>
            </a:r>
          </a:p>
          <a:p>
            <a:pPr marL="400050" lvl="1" indent="0">
              <a:buNone/>
            </a:pPr>
            <a:r>
              <a:rPr lang="en-US" sz="2600" dirty="0">
                <a:latin typeface="Courier New" pitchFamily="49" charset="0"/>
                <a:cs typeface="Courier New" pitchFamily="49" charset="0"/>
              </a:rPr>
              <a:t>4</a:t>
            </a:r>
          </a:p>
        </p:txBody>
      </p:sp>
      <p:sp>
        <p:nvSpPr>
          <p:cNvPr id="4" name="Slide Number Placeholder 3"/>
          <p:cNvSpPr>
            <a:spLocks noGrp="1"/>
          </p:cNvSpPr>
          <p:nvPr>
            <p:ph type="sldNum" sz="quarter" idx="12"/>
          </p:nvPr>
        </p:nvSpPr>
        <p:spPr/>
        <p:txBody>
          <a:bodyPr/>
          <a:lstStyle/>
          <a:p>
            <a:fld id="{1F9F0B16-AAA5-4790-BCBA-E678911F1380}" type="slidenum">
              <a:rPr lang="en-US" smtClean="0"/>
              <a:t>21</a:t>
            </a:fld>
            <a:endParaRPr lang="en-US"/>
          </a:p>
        </p:txBody>
      </p:sp>
    </p:spTree>
    <p:extLst>
      <p:ext uri="{BB962C8B-B14F-4D97-AF65-F5344CB8AC3E}">
        <p14:creationId xmlns:p14="http://schemas.microsoft.com/office/powerpoint/2010/main" val="16245321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Ways of using the </a:t>
            </a:r>
            <a:r>
              <a:rPr lang="en-US" dirty="0">
                <a:latin typeface="Courier New" panose="02070309020205020404" pitchFamily="49" charset="0"/>
                <a:cs typeface="Courier New" panose="02070309020205020404" pitchFamily="49" charset="0"/>
              </a:rPr>
              <a:t>for</a:t>
            </a:r>
            <a:r>
              <a:rPr lang="en-US" dirty="0"/>
              <a:t> loop</a:t>
            </a:r>
          </a:p>
        </p:txBody>
      </p:sp>
      <p:sp>
        <p:nvSpPr>
          <p:cNvPr id="3" name="Content Placeholder 2"/>
          <p:cNvSpPr>
            <a:spLocks noGrp="1"/>
          </p:cNvSpPr>
          <p:nvPr>
            <p:ph idx="1"/>
          </p:nvPr>
        </p:nvSpPr>
        <p:spPr/>
        <p:txBody>
          <a:bodyPr>
            <a:normAutofit fontScale="70000" lnSpcReduction="20000"/>
          </a:bodyPr>
          <a:lstStyle/>
          <a:p>
            <a:pPr marL="0" indent="0">
              <a:spcAft>
                <a:spcPts val="1200"/>
              </a:spcAft>
              <a:buNone/>
            </a:pPr>
            <a:r>
              <a:rPr lang="en-US" sz="3400" dirty="0"/>
              <a:t>A string is also an </a:t>
            </a:r>
            <a:r>
              <a:rPr lang="en-US" sz="3400" dirty="0" err="1"/>
              <a:t>iterable</a:t>
            </a:r>
            <a:r>
              <a:rPr lang="en-US" sz="3400" dirty="0"/>
              <a:t>, and so we can use a </a:t>
            </a:r>
            <a:r>
              <a:rPr lang="en-US" sz="3400" dirty="0">
                <a:latin typeface="Courier New" panose="02070309020205020404" pitchFamily="49" charset="0"/>
                <a:cs typeface="Courier New" panose="02070309020205020404" pitchFamily="49" charset="0"/>
              </a:rPr>
              <a:t>for</a:t>
            </a:r>
            <a:r>
              <a:rPr lang="en-US" sz="3400" dirty="0"/>
              <a:t> loop to iterate over each individual character in the string, one at a time:</a:t>
            </a:r>
          </a:p>
          <a:p>
            <a:pPr marL="0" indent="0">
              <a:buNone/>
            </a:pPr>
            <a:r>
              <a:rPr lang="en-US" sz="3400" dirty="0"/>
              <a:t>Example:</a:t>
            </a:r>
          </a:p>
          <a:p>
            <a:pPr marL="400050" lvl="1" indent="0">
              <a:buNone/>
            </a:pPr>
            <a:endParaRPr lang="en-US" sz="2000" dirty="0">
              <a:latin typeface="Courier New" pitchFamily="49" charset="0"/>
              <a:cs typeface="Courier New" pitchFamily="49" charset="0"/>
            </a:endParaRPr>
          </a:p>
          <a:p>
            <a:pPr marL="400050" lvl="1" indent="0">
              <a:buNone/>
            </a:pPr>
            <a:r>
              <a:rPr lang="en-US" sz="2600" dirty="0">
                <a:latin typeface="Courier New" pitchFamily="49" charset="0"/>
                <a:cs typeface="Courier New" pitchFamily="49" charset="0"/>
              </a:rPr>
              <a:t>for letter in "Hello!":</a:t>
            </a:r>
          </a:p>
          <a:p>
            <a:pPr marL="400050" lvl="1" indent="0">
              <a:buNone/>
            </a:pPr>
            <a:r>
              <a:rPr lang="en-US" sz="2600" dirty="0">
                <a:latin typeface="Courier New" pitchFamily="49" charset="0"/>
                <a:cs typeface="Courier New" pitchFamily="49" charset="0"/>
              </a:rPr>
              <a:t>	print(letter)</a:t>
            </a:r>
          </a:p>
          <a:p>
            <a:pPr marL="400050" lvl="1" indent="0">
              <a:buNone/>
            </a:pPr>
            <a:endParaRPr lang="en-US" sz="2000" dirty="0">
              <a:latin typeface="Courier New" pitchFamily="49" charset="0"/>
              <a:cs typeface="Courier New" pitchFamily="49" charset="0"/>
            </a:endParaRPr>
          </a:p>
          <a:p>
            <a:pPr marL="0" indent="0">
              <a:buNone/>
            </a:pPr>
            <a:r>
              <a:rPr lang="en-US" sz="3400" dirty="0"/>
              <a:t>Result:</a:t>
            </a:r>
          </a:p>
          <a:p>
            <a:pPr marL="400050" lvl="1" indent="0">
              <a:buNone/>
            </a:pPr>
            <a:r>
              <a:rPr lang="en-US" sz="2600" dirty="0">
                <a:latin typeface="Courier New" pitchFamily="49" charset="0"/>
                <a:cs typeface="Courier New" pitchFamily="49" charset="0"/>
              </a:rPr>
              <a:t>H</a:t>
            </a:r>
          </a:p>
          <a:p>
            <a:pPr marL="400050" lvl="1" indent="0">
              <a:buNone/>
            </a:pPr>
            <a:r>
              <a:rPr lang="en-US" sz="2600" dirty="0">
                <a:latin typeface="Courier New" pitchFamily="49" charset="0"/>
                <a:cs typeface="Courier New" pitchFamily="49" charset="0"/>
              </a:rPr>
              <a:t>e</a:t>
            </a:r>
          </a:p>
          <a:p>
            <a:pPr marL="400050" lvl="1" indent="0">
              <a:buNone/>
            </a:pPr>
            <a:r>
              <a:rPr lang="en-US" sz="2600" dirty="0">
                <a:latin typeface="Courier New" pitchFamily="49" charset="0"/>
                <a:cs typeface="Courier New" pitchFamily="49" charset="0"/>
              </a:rPr>
              <a:t>l</a:t>
            </a:r>
          </a:p>
          <a:p>
            <a:pPr marL="400050" lvl="1" indent="0">
              <a:buNone/>
            </a:pPr>
            <a:r>
              <a:rPr lang="en-US" sz="2600" dirty="0">
                <a:latin typeface="Courier New" pitchFamily="49" charset="0"/>
                <a:cs typeface="Courier New" pitchFamily="49" charset="0"/>
              </a:rPr>
              <a:t>l</a:t>
            </a:r>
          </a:p>
          <a:p>
            <a:pPr marL="400050" lvl="1" indent="0">
              <a:buNone/>
            </a:pPr>
            <a:r>
              <a:rPr lang="en-US" sz="2600" dirty="0">
                <a:latin typeface="Courier New" pitchFamily="49" charset="0"/>
                <a:cs typeface="Courier New" pitchFamily="49" charset="0"/>
              </a:rPr>
              <a:t>o</a:t>
            </a:r>
          </a:p>
          <a:p>
            <a:pPr marL="400050" lvl="1" indent="0">
              <a:buNone/>
            </a:pPr>
            <a:r>
              <a:rPr lang="en-US" sz="2600" dirty="0">
                <a:latin typeface="Courier New" pitchFamily="49" charset="0"/>
                <a:cs typeface="Courier New" pitchFamily="49" charset="0"/>
              </a:rPr>
              <a:t>!</a:t>
            </a:r>
          </a:p>
        </p:txBody>
      </p:sp>
      <p:sp>
        <p:nvSpPr>
          <p:cNvPr id="4" name="Slide Number Placeholder 3"/>
          <p:cNvSpPr>
            <a:spLocks noGrp="1"/>
          </p:cNvSpPr>
          <p:nvPr>
            <p:ph type="sldNum" sz="quarter" idx="12"/>
          </p:nvPr>
        </p:nvSpPr>
        <p:spPr/>
        <p:txBody>
          <a:bodyPr/>
          <a:lstStyle/>
          <a:p>
            <a:fld id="{1F9F0B16-AAA5-4790-BCBA-E678911F1380}" type="slidenum">
              <a:rPr lang="en-US" smtClean="0"/>
              <a:t>22</a:t>
            </a:fld>
            <a:endParaRPr lang="en-US"/>
          </a:p>
        </p:txBody>
      </p:sp>
      <p:sp>
        <p:nvSpPr>
          <p:cNvPr id="5" name="TextBox 4"/>
          <p:cNvSpPr txBox="1"/>
          <p:nvPr/>
        </p:nvSpPr>
        <p:spPr>
          <a:xfrm>
            <a:off x="5660571" y="4495800"/>
            <a:ext cx="2819399" cy="1246495"/>
          </a:xfrm>
          <a:prstGeom prst="rect">
            <a:avLst/>
          </a:prstGeom>
          <a:solidFill>
            <a:schemeClr val="bg2"/>
          </a:solidFill>
          <a:ln>
            <a:solidFill>
              <a:schemeClr val="tx1">
                <a:lumMod val="50000"/>
                <a:lumOff val="50000"/>
              </a:schemeClr>
            </a:solidFill>
          </a:ln>
        </p:spPr>
        <p:txBody>
          <a:bodyPr wrap="square" rtlCol="0">
            <a:spAutoFit/>
          </a:bodyPr>
          <a:lstStyle/>
          <a:p>
            <a:pPr>
              <a:spcAft>
                <a:spcPts val="600"/>
              </a:spcAft>
            </a:pPr>
            <a:r>
              <a:rPr lang="en-US" sz="1400" i="1" dirty="0"/>
              <a:t>Important to note:</a:t>
            </a:r>
          </a:p>
          <a:p>
            <a:r>
              <a:rPr lang="en-US" sz="1400" dirty="0"/>
              <a:t>You can name the variable after for anything you want, and you do NOT need to define it before using it in the for loop.</a:t>
            </a:r>
          </a:p>
        </p:txBody>
      </p:sp>
    </p:spTree>
    <p:extLst>
      <p:ext uri="{BB962C8B-B14F-4D97-AF65-F5344CB8AC3E}">
        <p14:creationId xmlns:p14="http://schemas.microsoft.com/office/powerpoint/2010/main" val="10893650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i</a:t>
            </a:r>
            <a:r>
              <a:rPr lang="en-US" sz="2400" dirty="0">
                <a:latin typeface="Courier New" panose="02070309020205020404" pitchFamily="49" charset="0"/>
                <a:cs typeface="Courier New" panose="02070309020205020404" pitchFamily="49" charset="0"/>
              </a:rPr>
              <a:t> in range(4):</a:t>
            </a:r>
          </a:p>
          <a:p>
            <a:pPr marL="400050" lvl="1" indent="0">
              <a:buNone/>
            </a:pPr>
            <a:r>
              <a:rPr lang="en-US" sz="2400" dirty="0">
                <a:latin typeface="Courier New" panose="02070309020205020404" pitchFamily="49" charset="0"/>
                <a:cs typeface="Courier New" panose="02070309020205020404" pitchFamily="49" charset="0"/>
              </a:rPr>
              <a:t>    print(</a:t>
            </a:r>
            <a:r>
              <a:rPr lang="en-US" sz="2400" dirty="0" err="1">
                <a:latin typeface="Courier New" panose="02070309020205020404" pitchFamily="49" charset="0"/>
                <a:cs typeface="Courier New" panose="02070309020205020404" pitchFamily="49" charset="0"/>
              </a:rPr>
              <a:t>i</a:t>
            </a:r>
            <a:r>
              <a:rPr lang="en-US" sz="2400" dirty="0">
                <a:latin typeface="Courier New" panose="02070309020205020404" pitchFamily="49" charset="0"/>
                <a:cs typeface="Courier New" panose="02070309020205020404" pitchFamily="49" charset="0"/>
              </a:rPr>
              <a:t>)</a:t>
            </a:r>
          </a:p>
          <a:p>
            <a:pPr marL="0" indent="0">
              <a:buNone/>
            </a:pPr>
            <a:endParaRPr lang="en-US" dirty="0"/>
          </a:p>
        </p:txBody>
      </p:sp>
    </p:spTree>
    <p:extLst>
      <p:ext uri="{BB962C8B-B14F-4D97-AF65-F5344CB8AC3E}">
        <p14:creationId xmlns:p14="http://schemas.microsoft.com/office/powerpoint/2010/main" val="27276430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i</a:t>
            </a:r>
            <a:r>
              <a:rPr lang="en-US" sz="2400" dirty="0">
                <a:latin typeface="Courier New" panose="02070309020205020404" pitchFamily="49" charset="0"/>
                <a:cs typeface="Courier New" panose="02070309020205020404" pitchFamily="49" charset="0"/>
              </a:rPr>
              <a:t> in range(4):</a:t>
            </a:r>
          </a:p>
          <a:p>
            <a:pPr marL="400050" lvl="1" indent="0">
              <a:buNone/>
            </a:pPr>
            <a:r>
              <a:rPr lang="en-US" sz="2400" dirty="0">
                <a:latin typeface="Courier New" panose="02070309020205020404" pitchFamily="49" charset="0"/>
                <a:cs typeface="Courier New" panose="02070309020205020404" pitchFamily="49" charset="0"/>
              </a:rPr>
              <a:t>    print(</a:t>
            </a:r>
            <a:r>
              <a:rPr lang="en-US" sz="2400" dirty="0" err="1">
                <a:latin typeface="Courier New" panose="02070309020205020404" pitchFamily="49" charset="0"/>
                <a:cs typeface="Courier New" panose="02070309020205020404" pitchFamily="49" charset="0"/>
              </a:rPr>
              <a:t>i</a:t>
            </a:r>
            <a:r>
              <a:rPr lang="en-US" sz="2400" dirty="0">
                <a:latin typeface="Courier New" panose="02070309020205020404" pitchFamily="49" charset="0"/>
                <a:cs typeface="Courier New" panose="02070309020205020404" pitchFamily="49" charset="0"/>
              </a:rPr>
              <a:t>)</a:t>
            </a:r>
          </a:p>
          <a:p>
            <a:pPr marL="0" indent="0">
              <a:buNone/>
            </a:pPr>
            <a:endParaRPr lang="en-US" dirty="0"/>
          </a:p>
          <a:p>
            <a:pPr marL="0" indent="0">
              <a:buNone/>
            </a:pPr>
            <a:r>
              <a:rPr lang="en-US" dirty="0"/>
              <a:t>Result:</a:t>
            </a:r>
          </a:p>
          <a:p>
            <a:pPr marL="400050" lvl="1" indent="0">
              <a:buNone/>
            </a:pPr>
            <a:r>
              <a:rPr lang="en-US" sz="2400" dirty="0">
                <a:latin typeface="Courier New" panose="02070309020205020404" pitchFamily="49" charset="0"/>
                <a:cs typeface="Courier New" panose="02070309020205020404" pitchFamily="49" charset="0"/>
              </a:rPr>
              <a:t>0</a:t>
            </a:r>
          </a:p>
          <a:p>
            <a:pPr marL="400050" lvl="1" indent="0">
              <a:buNone/>
            </a:pPr>
            <a:r>
              <a:rPr lang="en-US" sz="2400" dirty="0">
                <a:latin typeface="Courier New" panose="02070309020205020404" pitchFamily="49" charset="0"/>
                <a:cs typeface="Courier New" panose="02070309020205020404" pitchFamily="49" charset="0"/>
              </a:rPr>
              <a:t>1</a:t>
            </a:r>
          </a:p>
          <a:p>
            <a:pPr marL="400050" lvl="1" indent="0">
              <a:buNone/>
            </a:pPr>
            <a:r>
              <a:rPr lang="en-US" sz="2400" dirty="0">
                <a:latin typeface="Courier New" panose="02070309020205020404" pitchFamily="49" charset="0"/>
                <a:cs typeface="Courier New" panose="02070309020205020404" pitchFamily="49" charset="0"/>
              </a:rPr>
              <a:t>2</a:t>
            </a:r>
          </a:p>
          <a:p>
            <a:pPr marL="400050" lvl="1" indent="0">
              <a:buNone/>
            </a:pPr>
            <a:r>
              <a:rPr lang="en-US" sz="2400" dirty="0">
                <a:latin typeface="Courier New" panose="02070309020205020404" pitchFamily="49" charset="0"/>
                <a:cs typeface="Courier New" panose="02070309020205020404" pitchFamily="49" charset="0"/>
              </a:rPr>
              <a:t>3</a:t>
            </a:r>
          </a:p>
        </p:txBody>
      </p:sp>
    </p:spTree>
    <p:extLst>
      <p:ext uri="{BB962C8B-B14F-4D97-AF65-F5344CB8AC3E}">
        <p14:creationId xmlns:p14="http://schemas.microsoft.com/office/powerpoint/2010/main" val="38478444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for</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 sz="2400" dirty="0">
                <a:latin typeface="Courier New"/>
                <a:ea typeface="Courier New"/>
                <a:cs typeface="Courier New"/>
                <a:sym typeface="Courier New"/>
              </a:rPr>
              <a:t>for i in range(4):</a:t>
            </a:r>
          </a:p>
          <a:p>
            <a:pPr marL="457200" lvl="0" indent="0" rtl="0">
              <a:buClr>
                <a:srgbClr val="000000"/>
              </a:buClr>
              <a:buSzPct val="61111"/>
              <a:buFont typeface="Arial"/>
              <a:buNone/>
            </a:pPr>
            <a:r>
              <a:rPr lang="en" sz="2400" dirty="0">
                <a:latin typeface="Courier New"/>
                <a:ea typeface="Courier New"/>
                <a:cs typeface="Courier New"/>
                <a:sym typeface="Courier New"/>
              </a:rPr>
              <a:t>    </a:t>
            </a:r>
            <a:r>
              <a:rPr lang="en-US" sz="2400" dirty="0">
                <a:latin typeface="Courier New"/>
                <a:ea typeface="Courier New"/>
                <a:cs typeface="Courier New"/>
                <a:sym typeface="Courier New"/>
              </a:rPr>
              <a:t>print(</a:t>
            </a:r>
            <a:r>
              <a:rPr lang="en" sz="2400" dirty="0" err="1">
                <a:latin typeface="Courier New"/>
                <a:ea typeface="Courier New"/>
                <a:cs typeface="Courier New"/>
                <a:sym typeface="Courier New"/>
              </a:rPr>
              <a:t>i</a:t>
            </a:r>
            <a:r>
              <a:rPr lang="en" sz="2400" dirty="0">
                <a:latin typeface="Courier New"/>
                <a:ea typeface="Courier New"/>
                <a:cs typeface="Courier New"/>
                <a:sym typeface="Courier New"/>
              </a:rPr>
              <a:t> * 2)</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2724949300"/>
      </p:ext>
    </p:extLst>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for</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 sz="2400" dirty="0">
                <a:latin typeface="Courier New"/>
                <a:ea typeface="Courier New"/>
                <a:cs typeface="Courier New"/>
                <a:sym typeface="Courier New"/>
              </a:rPr>
              <a:t>for i in range(4):</a:t>
            </a:r>
          </a:p>
          <a:p>
            <a:pPr marL="457200" lvl="0" indent="0" rtl="0">
              <a:buClr>
                <a:srgbClr val="000000"/>
              </a:buClr>
              <a:buSzPct val="61111"/>
              <a:buFont typeface="Arial"/>
              <a:buNone/>
            </a:pPr>
            <a:r>
              <a:rPr lang="en" sz="2400" dirty="0">
                <a:latin typeface="Courier New"/>
                <a:ea typeface="Courier New"/>
                <a:cs typeface="Courier New"/>
                <a:sym typeface="Courier New"/>
              </a:rPr>
              <a:t>    </a:t>
            </a:r>
            <a:r>
              <a:rPr lang="en-US" sz="2400" dirty="0">
                <a:latin typeface="Courier New"/>
                <a:ea typeface="Courier New"/>
                <a:cs typeface="Courier New"/>
                <a:sym typeface="Courier New"/>
              </a:rPr>
              <a:t>print(</a:t>
            </a:r>
            <a:r>
              <a:rPr lang="en" sz="2400" dirty="0" err="1">
                <a:latin typeface="Courier New"/>
                <a:ea typeface="Courier New"/>
                <a:cs typeface="Courier New"/>
                <a:sym typeface="Courier New"/>
              </a:rPr>
              <a:t>i</a:t>
            </a:r>
            <a:r>
              <a:rPr lang="en" sz="2400" dirty="0">
                <a:latin typeface="Courier New"/>
                <a:ea typeface="Courier New"/>
                <a:cs typeface="Courier New"/>
                <a:sym typeface="Courier New"/>
              </a:rPr>
              <a:t> * 2)</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rtl="0">
              <a:buClr>
                <a:srgbClr val="000000"/>
              </a:buClr>
              <a:buSzPct val="61111"/>
              <a:buFont typeface="Arial"/>
              <a:buNone/>
            </a:pPr>
            <a:r>
              <a:rPr lang="en" sz="2400" dirty="0">
                <a:latin typeface="Courier New"/>
                <a:ea typeface="Courier New"/>
                <a:cs typeface="Courier New"/>
                <a:sym typeface="Courier New"/>
              </a:rPr>
              <a:t>0</a:t>
            </a:r>
          </a:p>
          <a:p>
            <a:pPr marL="457200" lvl="0" indent="0" rtl="0">
              <a:buClr>
                <a:srgbClr val="000000"/>
              </a:buClr>
              <a:buSzPct val="61111"/>
              <a:buFont typeface="Arial"/>
              <a:buNone/>
            </a:pPr>
            <a:r>
              <a:rPr lang="en" sz="2400" dirty="0">
                <a:latin typeface="Courier New"/>
                <a:ea typeface="Courier New"/>
                <a:cs typeface="Courier New"/>
                <a:sym typeface="Courier New"/>
              </a:rPr>
              <a:t>2</a:t>
            </a:r>
          </a:p>
          <a:p>
            <a:pPr marL="457200" lvl="0" indent="0" rtl="0">
              <a:buClr>
                <a:srgbClr val="000000"/>
              </a:buClr>
              <a:buSzPct val="61111"/>
              <a:buFont typeface="Arial"/>
              <a:buNone/>
            </a:pPr>
            <a:r>
              <a:rPr lang="en" sz="2400" dirty="0">
                <a:latin typeface="Courier New"/>
                <a:ea typeface="Courier New"/>
                <a:cs typeface="Courier New"/>
                <a:sym typeface="Courier New"/>
              </a:rPr>
              <a:t>4</a:t>
            </a:r>
          </a:p>
          <a:p>
            <a:pPr marL="457200" lvl="0" indent="0" rtl="0">
              <a:buClr>
                <a:srgbClr val="000000"/>
              </a:buClr>
              <a:buSzPct val="61111"/>
              <a:buFont typeface="Arial"/>
              <a:buNone/>
            </a:pPr>
            <a:r>
              <a:rPr lang="en" sz="2400" dirty="0">
                <a:latin typeface="Courier New"/>
                <a:ea typeface="Courier New"/>
                <a:cs typeface="Courier New"/>
                <a:sym typeface="Courier New"/>
              </a:rPr>
              <a:t>6</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157031368"/>
      </p:ext>
    </p:extLst>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count = 0</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i</a:t>
            </a:r>
            <a:r>
              <a:rPr lang="en-US" sz="2400" dirty="0">
                <a:latin typeface="Courier New" panose="02070309020205020404" pitchFamily="49" charset="0"/>
                <a:cs typeface="Courier New" panose="02070309020205020404" pitchFamily="49" charset="0"/>
              </a:rPr>
              <a:t> in range(4):</a:t>
            </a:r>
          </a:p>
          <a:p>
            <a:pPr marL="400050" lvl="1" indent="0">
              <a:buNone/>
            </a:pPr>
            <a:r>
              <a:rPr lang="en-US" sz="2400" dirty="0">
                <a:latin typeface="Courier New" panose="02070309020205020404" pitchFamily="49" charset="0"/>
                <a:cs typeface="Courier New" panose="02070309020205020404" pitchFamily="49" charset="0"/>
              </a:rPr>
              <a:t>    count = count + 1</a:t>
            </a:r>
          </a:p>
          <a:p>
            <a:pPr marL="400050" lvl="1" indent="0">
              <a:buNone/>
            </a:pPr>
            <a:r>
              <a:rPr lang="en-US" sz="2400" dirty="0">
                <a:latin typeface="Courier New" panose="02070309020205020404" pitchFamily="49" charset="0"/>
                <a:cs typeface="Courier New" panose="02070309020205020404" pitchFamily="49" charset="0"/>
              </a:rPr>
              <a:t>print(count)</a:t>
            </a:r>
          </a:p>
          <a:p>
            <a:pPr marL="0" indent="0">
              <a:buNone/>
            </a:pPr>
            <a:endParaRPr lang="en-US" dirty="0"/>
          </a:p>
        </p:txBody>
      </p:sp>
    </p:spTree>
    <p:extLst>
      <p:ext uri="{BB962C8B-B14F-4D97-AF65-F5344CB8AC3E}">
        <p14:creationId xmlns:p14="http://schemas.microsoft.com/office/powerpoint/2010/main" val="1467975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count = 0</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i</a:t>
            </a:r>
            <a:r>
              <a:rPr lang="en-US" sz="2400" dirty="0">
                <a:latin typeface="Courier New" panose="02070309020205020404" pitchFamily="49" charset="0"/>
                <a:cs typeface="Courier New" panose="02070309020205020404" pitchFamily="49" charset="0"/>
              </a:rPr>
              <a:t> in range(4):</a:t>
            </a:r>
          </a:p>
          <a:p>
            <a:pPr marL="400050" lvl="1" indent="0">
              <a:buNone/>
            </a:pPr>
            <a:r>
              <a:rPr lang="en-US" sz="2400" dirty="0">
                <a:latin typeface="Courier New" panose="02070309020205020404" pitchFamily="49" charset="0"/>
                <a:cs typeface="Courier New" panose="02070309020205020404" pitchFamily="49" charset="0"/>
              </a:rPr>
              <a:t>    count = count + 1</a:t>
            </a:r>
          </a:p>
          <a:p>
            <a:pPr marL="400050" lvl="1" indent="0">
              <a:buNone/>
            </a:pPr>
            <a:r>
              <a:rPr lang="en-US" sz="2400" dirty="0">
                <a:latin typeface="Courier New" panose="02070309020205020404" pitchFamily="49" charset="0"/>
                <a:cs typeface="Courier New" panose="02070309020205020404" pitchFamily="49" charset="0"/>
              </a:rPr>
              <a:t>print(count)</a:t>
            </a:r>
          </a:p>
          <a:p>
            <a:pPr marL="0" indent="0">
              <a:buNone/>
            </a:pPr>
            <a:endParaRPr lang="en-US" dirty="0"/>
          </a:p>
          <a:p>
            <a:pPr marL="0" indent="0">
              <a:buNone/>
            </a:pPr>
            <a:r>
              <a:rPr lang="en-US" dirty="0"/>
              <a:t>Result:</a:t>
            </a:r>
          </a:p>
          <a:p>
            <a:pPr marL="400050" lvl="1" indent="0">
              <a:buNone/>
            </a:pPr>
            <a:r>
              <a:rPr lang="en-US" sz="2400" dirty="0">
                <a:latin typeface="Courier New" panose="02070309020205020404" pitchFamily="49" charset="0"/>
                <a:cs typeface="Courier New" panose="02070309020205020404" pitchFamily="49" charset="0"/>
              </a:rPr>
              <a:t>4</a:t>
            </a:r>
          </a:p>
        </p:txBody>
      </p:sp>
    </p:spTree>
    <p:extLst>
      <p:ext uri="{BB962C8B-B14F-4D97-AF65-F5344CB8AC3E}">
        <p14:creationId xmlns:p14="http://schemas.microsoft.com/office/powerpoint/2010/main" val="42911279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count = 0</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i</a:t>
            </a:r>
            <a:r>
              <a:rPr lang="en-US" sz="2400" dirty="0">
                <a:latin typeface="Courier New" panose="02070309020205020404" pitchFamily="49" charset="0"/>
                <a:cs typeface="Courier New" panose="02070309020205020404" pitchFamily="49" charset="0"/>
              </a:rPr>
              <a:t> in range(4):</a:t>
            </a:r>
          </a:p>
          <a:p>
            <a:pPr marL="400050" lvl="1" indent="0">
              <a:buNone/>
            </a:pPr>
            <a:r>
              <a:rPr lang="en-US" sz="2400" dirty="0">
                <a:latin typeface="Courier New" panose="02070309020205020404" pitchFamily="49" charset="0"/>
                <a:cs typeface="Courier New" panose="02070309020205020404" pitchFamily="49" charset="0"/>
              </a:rPr>
              <a:t>    count = count + </a:t>
            </a:r>
            <a:r>
              <a:rPr lang="en-US" sz="2400" dirty="0" err="1">
                <a:latin typeface="Courier New" panose="02070309020205020404" pitchFamily="49" charset="0"/>
                <a:cs typeface="Courier New" panose="02070309020205020404" pitchFamily="49" charset="0"/>
              </a:rPr>
              <a:t>i</a:t>
            </a:r>
            <a:endParaRPr lang="en-US" sz="2400" dirty="0">
              <a:latin typeface="Courier New" panose="02070309020205020404" pitchFamily="49" charset="0"/>
              <a:cs typeface="Courier New" panose="02070309020205020404" pitchFamily="49" charset="0"/>
            </a:endParaRPr>
          </a:p>
          <a:p>
            <a:pPr marL="400050" lvl="1" indent="0">
              <a:buNone/>
            </a:pPr>
            <a:r>
              <a:rPr lang="en-US" sz="2400" dirty="0">
                <a:latin typeface="Courier New" panose="02070309020205020404" pitchFamily="49" charset="0"/>
                <a:cs typeface="Courier New" panose="02070309020205020404" pitchFamily="49" charset="0"/>
              </a:rPr>
              <a:t>print(count)</a:t>
            </a:r>
          </a:p>
          <a:p>
            <a:pPr marL="0" indent="0">
              <a:buNone/>
            </a:pPr>
            <a:endParaRPr lang="en-US" dirty="0"/>
          </a:p>
        </p:txBody>
      </p:sp>
    </p:spTree>
    <p:extLst>
      <p:ext uri="{BB962C8B-B14F-4D97-AF65-F5344CB8AC3E}">
        <p14:creationId xmlns:p14="http://schemas.microsoft.com/office/powerpoint/2010/main" val="2690454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0"/>
          <p:cNvSpPr txBox="1">
            <a:spLocks noGrp="1"/>
          </p:cNvSpPr>
          <p:nvPr>
            <p:ph type="title"/>
          </p:nvPr>
        </p:nvSpPr>
        <p:spPr>
          <a:xfrm>
            <a:off x="457200" y="1063228"/>
            <a:ext cx="8229600" cy="857400"/>
          </a:xfrm>
          <a:prstGeom prst="rect">
            <a:avLst/>
          </a:prstGeom>
          <a:noFill/>
          <a:ln>
            <a:noFill/>
          </a:ln>
        </p:spPr>
        <p:txBody>
          <a:bodyPr spcFirstLastPara="1" vert="horz" wrap="square" lIns="91425" tIns="45700" rIns="91425" bIns="45700" rtlCol="0" anchor="ctr" anchorCtr="0">
            <a:noAutofit/>
          </a:bodyPr>
          <a:lstStyle/>
          <a:p>
            <a:pPr>
              <a:spcBef>
                <a:spcPts val="0"/>
              </a:spcBef>
              <a:buClr>
                <a:schemeClr val="dk1"/>
              </a:buClr>
              <a:buSzPts val="4400"/>
            </a:pPr>
            <a:r>
              <a:rPr lang="en"/>
              <a:t>Lab2: Review</a:t>
            </a:r>
            <a:endParaRPr/>
          </a:p>
        </p:txBody>
      </p:sp>
      <p:sp>
        <p:nvSpPr>
          <p:cNvPr id="170" name="Google Shape;170;p30"/>
          <p:cNvSpPr txBox="1">
            <a:spLocks noGrp="1"/>
          </p:cNvSpPr>
          <p:nvPr>
            <p:ph type="body" idx="1"/>
          </p:nvPr>
        </p:nvSpPr>
        <p:spPr>
          <a:xfrm>
            <a:off x="457200" y="2057400"/>
            <a:ext cx="8229600" cy="3394500"/>
          </a:xfrm>
          <a:prstGeom prst="rect">
            <a:avLst/>
          </a:prstGeom>
          <a:noFill/>
          <a:ln>
            <a:noFill/>
          </a:ln>
        </p:spPr>
        <p:txBody>
          <a:bodyPr spcFirstLastPara="1" vert="horz" wrap="square" lIns="91425" tIns="45700" rIns="91425" bIns="45700" rtlCol="0" anchor="t" anchorCtr="0">
            <a:noAutofit/>
          </a:bodyPr>
          <a:lstStyle/>
          <a:p>
            <a:pPr marL="457200">
              <a:spcBef>
                <a:spcPts val="0"/>
              </a:spcBef>
              <a:buClr>
                <a:schemeClr val="dk1"/>
              </a:buClr>
              <a:buSzPts val="1800"/>
              <a:buFont typeface="Arial"/>
              <a:buChar char="•"/>
            </a:pPr>
            <a:r>
              <a:rPr lang="en"/>
              <a:t>“and” and “or” boolean operators allow building complex expressions</a:t>
            </a:r>
            <a:endParaRPr/>
          </a:p>
        </p:txBody>
      </p:sp>
      <p:sp>
        <p:nvSpPr>
          <p:cNvPr id="171" name="Google Shape;171;p30"/>
          <p:cNvSpPr txBox="1">
            <a:spLocks noGrp="1"/>
          </p:cNvSpPr>
          <p:nvPr>
            <p:ph type="sldNum" idx="12"/>
          </p:nvPr>
        </p:nvSpPr>
        <p:spPr>
          <a:xfrm>
            <a:off x="6553200" y="5624513"/>
            <a:ext cx="2133600" cy="273900"/>
          </a:xfrm>
          <a:prstGeom prst="rect">
            <a:avLst/>
          </a:prstGeom>
          <a:noFill/>
          <a:ln>
            <a:noFill/>
          </a:ln>
        </p:spPr>
        <p:txBody>
          <a:bodyPr spcFirstLastPara="1" vert="horz" wrap="square" lIns="91425" tIns="45700" rIns="91425" bIns="45700" rtlCol="0" anchor="ctr" anchorCtr="0">
            <a:noAutofit/>
          </a:bodyPr>
          <a:lstStyle/>
          <a:p>
            <a:fld id="{00000000-1234-1234-1234-123412341234}" type="slidenum">
              <a:rPr lang="en"/>
              <a:pPr/>
              <a:t>3</a:t>
            </a:fld>
            <a:endParaRPr/>
          </a:p>
        </p:txBody>
      </p:sp>
    </p:spTree>
    <p:extLst>
      <p:ext uri="{BB962C8B-B14F-4D97-AF65-F5344CB8AC3E}">
        <p14:creationId xmlns:p14="http://schemas.microsoft.com/office/powerpoint/2010/main" val="2950881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count = 0</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i</a:t>
            </a:r>
            <a:r>
              <a:rPr lang="en-US" sz="2400" dirty="0">
                <a:latin typeface="Courier New" panose="02070309020205020404" pitchFamily="49" charset="0"/>
                <a:cs typeface="Courier New" panose="02070309020205020404" pitchFamily="49" charset="0"/>
              </a:rPr>
              <a:t> in range(4):</a:t>
            </a:r>
          </a:p>
          <a:p>
            <a:pPr marL="400050" lvl="1" indent="0">
              <a:buNone/>
            </a:pPr>
            <a:r>
              <a:rPr lang="en-US" sz="2400" dirty="0">
                <a:latin typeface="Courier New" panose="02070309020205020404" pitchFamily="49" charset="0"/>
                <a:cs typeface="Courier New" panose="02070309020205020404" pitchFamily="49" charset="0"/>
              </a:rPr>
              <a:t>    count = count + </a:t>
            </a:r>
            <a:r>
              <a:rPr lang="en-US" sz="2400" dirty="0" err="1">
                <a:latin typeface="Courier New" panose="02070309020205020404" pitchFamily="49" charset="0"/>
                <a:cs typeface="Courier New" panose="02070309020205020404" pitchFamily="49" charset="0"/>
              </a:rPr>
              <a:t>i</a:t>
            </a:r>
            <a:endParaRPr lang="en-US" sz="2400" dirty="0">
              <a:latin typeface="Courier New" panose="02070309020205020404" pitchFamily="49" charset="0"/>
              <a:cs typeface="Courier New" panose="02070309020205020404" pitchFamily="49" charset="0"/>
            </a:endParaRPr>
          </a:p>
          <a:p>
            <a:pPr marL="400050" lvl="1" indent="0">
              <a:buNone/>
            </a:pPr>
            <a:r>
              <a:rPr lang="en-US" sz="2400" dirty="0">
                <a:latin typeface="Courier New" panose="02070309020205020404" pitchFamily="49" charset="0"/>
                <a:cs typeface="Courier New" panose="02070309020205020404" pitchFamily="49" charset="0"/>
              </a:rPr>
              <a:t>print(count)</a:t>
            </a:r>
          </a:p>
          <a:p>
            <a:pPr marL="0" indent="0">
              <a:buNone/>
            </a:pPr>
            <a:endParaRPr lang="en-US" dirty="0"/>
          </a:p>
          <a:p>
            <a:pPr marL="0" indent="0">
              <a:buNone/>
            </a:pPr>
            <a:r>
              <a:rPr lang="en-US" dirty="0"/>
              <a:t>Result:</a:t>
            </a:r>
          </a:p>
          <a:p>
            <a:pPr marL="400050" lvl="1" indent="0">
              <a:buNone/>
            </a:pPr>
            <a:r>
              <a:rPr lang="en-US" sz="2400" dirty="0">
                <a:latin typeface="Courier New" panose="02070309020205020404" pitchFamily="49" charset="0"/>
                <a:cs typeface="Courier New" panose="02070309020205020404" pitchFamily="49" charset="0"/>
              </a:rPr>
              <a:t>6</a:t>
            </a:r>
          </a:p>
        </p:txBody>
      </p:sp>
      <p:sp>
        <p:nvSpPr>
          <p:cNvPr id="5" name="TextBox 4"/>
          <p:cNvSpPr txBox="1"/>
          <p:nvPr/>
        </p:nvSpPr>
        <p:spPr>
          <a:xfrm>
            <a:off x="5660571" y="4495800"/>
            <a:ext cx="2819399" cy="1754326"/>
          </a:xfrm>
          <a:prstGeom prst="rect">
            <a:avLst/>
          </a:prstGeom>
          <a:solidFill>
            <a:schemeClr val="bg2"/>
          </a:solidFill>
          <a:ln>
            <a:solidFill>
              <a:schemeClr val="tx1">
                <a:lumMod val="50000"/>
                <a:lumOff val="50000"/>
              </a:schemeClr>
            </a:solidFill>
          </a:ln>
        </p:spPr>
        <p:txBody>
          <a:bodyPr wrap="square" rtlCol="0">
            <a:spAutoFit/>
          </a:bodyPr>
          <a:lstStyle/>
          <a:p>
            <a:pPr>
              <a:spcAft>
                <a:spcPts val="600"/>
              </a:spcAft>
            </a:pPr>
            <a:r>
              <a:rPr lang="en-US" sz="1400" i="1" dirty="0"/>
              <a:t>Important to note:</a:t>
            </a:r>
          </a:p>
          <a:p>
            <a:pPr>
              <a:spcAft>
                <a:spcPts val="600"/>
              </a:spcAft>
            </a:pPr>
            <a:r>
              <a:rPr lang="en-US" sz="1400" dirty="0"/>
              <a:t>This is similar to a counter, but instead of adding 1 each time, we're adding up various numbers. </a:t>
            </a:r>
          </a:p>
          <a:p>
            <a:r>
              <a:rPr lang="en-US" sz="1400" dirty="0"/>
              <a:t>This is sometimes called an </a:t>
            </a:r>
            <a:r>
              <a:rPr lang="en-US" sz="1400" i="1" dirty="0"/>
              <a:t>accumulator</a:t>
            </a:r>
            <a:r>
              <a:rPr lang="en-US" sz="1400" dirty="0"/>
              <a:t>, and it's useful in many situations, so remember it!</a:t>
            </a:r>
          </a:p>
        </p:txBody>
      </p:sp>
    </p:spTree>
    <p:extLst>
      <p:ext uri="{BB962C8B-B14F-4D97-AF65-F5344CB8AC3E}">
        <p14:creationId xmlns:p14="http://schemas.microsoft.com/office/powerpoint/2010/main" val="34492594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in "ATGAT":</a:t>
            </a:r>
          </a:p>
          <a:p>
            <a:pPr marL="400050" lvl="1" indent="0">
              <a:buNone/>
            </a:pPr>
            <a:r>
              <a:rPr lang="en-US" sz="2400" dirty="0">
                <a:latin typeface="Courier New" panose="02070309020205020404" pitchFamily="49" charset="0"/>
                <a:cs typeface="Courier New" panose="02070309020205020404" pitchFamily="49" charset="0"/>
              </a:rPr>
              <a:t>    print(</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a:t>
            </a:r>
          </a:p>
          <a:p>
            <a:pPr marL="0" indent="0">
              <a:buNone/>
            </a:pPr>
            <a:endParaRPr lang="en-US" dirty="0"/>
          </a:p>
          <a:p>
            <a:pPr marL="400050" lvl="1" indent="0">
              <a:buNone/>
            </a:pP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5259862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lnSpcReduction="10000"/>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in "ATGAT":</a:t>
            </a:r>
          </a:p>
          <a:p>
            <a:pPr marL="400050" lvl="1" indent="0">
              <a:buNone/>
            </a:pPr>
            <a:r>
              <a:rPr lang="en-US" sz="2400" dirty="0">
                <a:latin typeface="Courier New" panose="02070309020205020404" pitchFamily="49" charset="0"/>
                <a:cs typeface="Courier New" panose="02070309020205020404" pitchFamily="49" charset="0"/>
              </a:rPr>
              <a:t>    print(</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a:t>
            </a:r>
          </a:p>
          <a:p>
            <a:pPr marL="0" indent="0">
              <a:buNone/>
            </a:pPr>
            <a:endParaRPr lang="en-US" dirty="0"/>
          </a:p>
          <a:p>
            <a:pPr marL="0" indent="0">
              <a:buNone/>
            </a:pPr>
            <a:r>
              <a:rPr lang="en-US" dirty="0"/>
              <a:t>Result:</a:t>
            </a:r>
          </a:p>
          <a:p>
            <a:pPr marL="400050" lvl="1" indent="0">
              <a:buNone/>
            </a:pPr>
            <a:r>
              <a:rPr lang="en-US" sz="2400" dirty="0">
                <a:latin typeface="Courier New" panose="02070309020205020404" pitchFamily="49" charset="0"/>
                <a:cs typeface="Courier New" panose="02070309020205020404" pitchFamily="49" charset="0"/>
              </a:rPr>
              <a:t>A</a:t>
            </a:r>
          </a:p>
          <a:p>
            <a:pPr marL="400050" lvl="1" indent="0">
              <a:buNone/>
            </a:pPr>
            <a:r>
              <a:rPr lang="en-US" sz="2400" dirty="0">
                <a:latin typeface="Courier New" panose="02070309020205020404" pitchFamily="49" charset="0"/>
                <a:cs typeface="Courier New" panose="02070309020205020404" pitchFamily="49" charset="0"/>
              </a:rPr>
              <a:t>T</a:t>
            </a:r>
          </a:p>
          <a:p>
            <a:pPr marL="400050" lvl="1" indent="0">
              <a:buNone/>
            </a:pPr>
            <a:r>
              <a:rPr lang="en-US" sz="2400" dirty="0">
                <a:latin typeface="Courier New" panose="02070309020205020404" pitchFamily="49" charset="0"/>
                <a:cs typeface="Courier New" panose="02070309020205020404" pitchFamily="49" charset="0"/>
              </a:rPr>
              <a:t>G</a:t>
            </a:r>
          </a:p>
          <a:p>
            <a:pPr marL="400050" lvl="1" indent="0">
              <a:buNone/>
            </a:pPr>
            <a:r>
              <a:rPr lang="en-US" sz="2400" dirty="0">
                <a:latin typeface="Courier New" panose="02070309020205020404" pitchFamily="49" charset="0"/>
                <a:cs typeface="Courier New" panose="02070309020205020404" pitchFamily="49" charset="0"/>
              </a:rPr>
              <a:t>A</a:t>
            </a:r>
          </a:p>
          <a:p>
            <a:pPr marL="400050" lvl="1" indent="0">
              <a:buNone/>
            </a:pPr>
            <a:r>
              <a:rPr lang="en-US" sz="2400" dirty="0">
                <a:latin typeface="Courier New" panose="02070309020205020404" pitchFamily="49" charset="0"/>
                <a:cs typeface="Courier New" panose="02070309020205020404" pitchFamily="49" charset="0"/>
              </a:rPr>
              <a:t>T</a:t>
            </a:r>
          </a:p>
          <a:p>
            <a:pPr marL="400050" lvl="1" indent="0">
              <a:buNone/>
            </a:pP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0458361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count = 0</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in "ATGAT":</a:t>
            </a:r>
          </a:p>
          <a:p>
            <a:pPr marL="400050" lvl="1" indent="0">
              <a:buNone/>
            </a:pPr>
            <a:r>
              <a:rPr lang="en-US" sz="2400" dirty="0">
                <a:latin typeface="Courier New" panose="02070309020205020404" pitchFamily="49" charset="0"/>
                <a:cs typeface="Courier New" panose="02070309020205020404" pitchFamily="49" charset="0"/>
              </a:rPr>
              <a:t>    if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 "A":</a:t>
            </a:r>
          </a:p>
          <a:p>
            <a:pPr marL="400050" lvl="1" indent="0">
              <a:buNone/>
            </a:pPr>
            <a:r>
              <a:rPr lang="en-US" sz="2400" dirty="0">
                <a:latin typeface="Courier New" panose="02070309020205020404" pitchFamily="49" charset="0"/>
                <a:cs typeface="Courier New" panose="02070309020205020404" pitchFamily="49" charset="0"/>
              </a:rPr>
              <a:t>        count = count + 1</a:t>
            </a:r>
          </a:p>
          <a:p>
            <a:pPr marL="400050" lvl="1" indent="0">
              <a:buNone/>
            </a:pPr>
            <a:r>
              <a:rPr lang="en-US" sz="2400" dirty="0">
                <a:latin typeface="Courier New" panose="02070309020205020404" pitchFamily="49" charset="0"/>
                <a:cs typeface="Courier New" panose="02070309020205020404" pitchFamily="49" charset="0"/>
              </a:rPr>
              <a:t>print(count)</a:t>
            </a:r>
          </a:p>
          <a:p>
            <a:pPr marL="0" indent="0">
              <a:buNone/>
            </a:pPr>
            <a:endParaRPr lang="en-US" dirty="0"/>
          </a:p>
          <a:p>
            <a:pPr marL="400050" lvl="1" indent="0">
              <a:buNone/>
            </a:pP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7964529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a:latin typeface="Courier New" panose="02070309020205020404" pitchFamily="49" charset="0"/>
                <a:cs typeface="Courier New" panose="02070309020205020404" pitchFamily="49" charset="0"/>
              </a:rPr>
              <a:t>count = 0</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in "ATGAT":</a:t>
            </a:r>
          </a:p>
          <a:p>
            <a:pPr marL="400050" lvl="1" indent="0">
              <a:buNone/>
            </a:pPr>
            <a:r>
              <a:rPr lang="en-US" sz="2400" dirty="0">
                <a:latin typeface="Courier New" panose="02070309020205020404" pitchFamily="49" charset="0"/>
                <a:cs typeface="Courier New" panose="02070309020205020404" pitchFamily="49" charset="0"/>
              </a:rPr>
              <a:t>    if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 "A":</a:t>
            </a:r>
          </a:p>
          <a:p>
            <a:pPr marL="400050" lvl="1" indent="0">
              <a:buNone/>
            </a:pPr>
            <a:r>
              <a:rPr lang="en-US" sz="2400" dirty="0">
                <a:latin typeface="Courier New" panose="02070309020205020404" pitchFamily="49" charset="0"/>
                <a:cs typeface="Courier New" panose="02070309020205020404" pitchFamily="49" charset="0"/>
              </a:rPr>
              <a:t>        count = count + 1</a:t>
            </a:r>
          </a:p>
          <a:p>
            <a:pPr marL="400050" lvl="1" indent="0">
              <a:buNone/>
            </a:pPr>
            <a:r>
              <a:rPr lang="en-US" sz="2400" dirty="0">
                <a:latin typeface="Courier New" panose="02070309020205020404" pitchFamily="49" charset="0"/>
                <a:cs typeface="Courier New" panose="02070309020205020404" pitchFamily="49" charset="0"/>
              </a:rPr>
              <a:t>print(count)</a:t>
            </a:r>
          </a:p>
          <a:p>
            <a:pPr marL="0" indent="0">
              <a:buNone/>
            </a:pPr>
            <a:endParaRPr lang="en-US" dirty="0"/>
          </a:p>
          <a:p>
            <a:pPr marL="0" indent="0">
              <a:buNone/>
            </a:pPr>
            <a:r>
              <a:rPr lang="en-US" dirty="0"/>
              <a:t>Result:</a:t>
            </a:r>
          </a:p>
          <a:p>
            <a:pPr marL="400050" lvl="1" indent="0">
              <a:buNone/>
            </a:pPr>
            <a:r>
              <a:rPr lang="en-US" sz="2400" dirty="0">
                <a:latin typeface="Courier New" panose="02070309020205020404" pitchFamily="49" charset="0"/>
                <a:cs typeface="Courier New" panose="02070309020205020404" pitchFamily="49" charset="0"/>
              </a:rPr>
              <a:t>2</a:t>
            </a:r>
          </a:p>
          <a:p>
            <a:pPr marL="400050" lvl="1" indent="0">
              <a:buNone/>
            </a:pP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6108813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err="1">
                <a:latin typeface="Courier New" panose="02070309020205020404" pitchFamily="49" charset="0"/>
                <a:cs typeface="Courier New" panose="02070309020205020404" pitchFamily="49" charset="0"/>
              </a:rPr>
              <a:t>newSeq</a:t>
            </a:r>
            <a:r>
              <a:rPr lang="en-US" sz="2400" dirty="0">
                <a:latin typeface="Courier New" panose="02070309020205020404" pitchFamily="49" charset="0"/>
                <a:cs typeface="Courier New" panose="02070309020205020404" pitchFamily="49" charset="0"/>
              </a:rPr>
              <a:t> = ""</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in "ATG":</a:t>
            </a:r>
          </a:p>
          <a:p>
            <a:pPr marL="400050" lvl="1" indent="0">
              <a:buNone/>
            </a:pP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newSeq</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newSeq</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 "*"</a:t>
            </a:r>
          </a:p>
          <a:p>
            <a:pPr marL="400050" lvl="1" indent="0">
              <a:buNone/>
            </a:pPr>
            <a:r>
              <a:rPr lang="en-US" sz="2400" dirty="0">
                <a:latin typeface="Courier New" panose="02070309020205020404" pitchFamily="49" charset="0"/>
                <a:cs typeface="Courier New" panose="02070309020205020404" pitchFamily="49" charset="0"/>
              </a:rPr>
              <a:t>print(</a:t>
            </a:r>
            <a:r>
              <a:rPr lang="en-US" sz="2400" dirty="0" err="1">
                <a:latin typeface="Courier New" panose="02070309020205020404" pitchFamily="49" charset="0"/>
                <a:cs typeface="Courier New" panose="02070309020205020404" pitchFamily="49" charset="0"/>
              </a:rPr>
              <a:t>newSeq</a:t>
            </a:r>
            <a:r>
              <a:rPr lang="en-US" sz="2400" dirty="0">
                <a:latin typeface="Courier New" panose="02070309020205020404" pitchFamily="49" charset="0"/>
                <a:cs typeface="Courier New" panose="02070309020205020404" pitchFamily="49" charset="0"/>
              </a:rPr>
              <a:t>)</a:t>
            </a:r>
          </a:p>
          <a:p>
            <a:pPr marL="0" indent="0">
              <a:buNone/>
            </a:pPr>
            <a:endParaRPr lang="en-US" dirty="0"/>
          </a:p>
          <a:p>
            <a:pPr marL="400050" lvl="1" indent="0">
              <a:buNone/>
            </a:pP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3672070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Practice with </a:t>
            </a:r>
            <a:r>
              <a:rPr lang="en-US" dirty="0">
                <a:latin typeface="Courier New" panose="02070309020205020404" pitchFamily="49" charset="0"/>
                <a:cs typeface="Courier New" panose="02070309020205020404" pitchFamily="49" charset="0"/>
              </a:rPr>
              <a:t>for</a:t>
            </a:r>
          </a:p>
        </p:txBody>
      </p:sp>
      <p:sp>
        <p:nvSpPr>
          <p:cNvPr id="3" name="Content Placeholder 2"/>
          <p:cNvSpPr>
            <a:spLocks noGrp="1"/>
          </p:cNvSpPr>
          <p:nvPr>
            <p:ph idx="1"/>
          </p:nvPr>
        </p:nvSpPr>
        <p:spPr/>
        <p:txBody>
          <a:bodyPr>
            <a:normAutofit/>
          </a:bodyPr>
          <a:lstStyle/>
          <a:p>
            <a:pPr marL="0" indent="0">
              <a:buNone/>
            </a:pPr>
            <a:r>
              <a:rPr lang="en-US" dirty="0"/>
              <a:t>What will the following code print?</a:t>
            </a:r>
          </a:p>
          <a:p>
            <a:pPr marL="400050" lvl="1" indent="0">
              <a:buNone/>
            </a:pPr>
            <a:r>
              <a:rPr lang="en-US" sz="2400" dirty="0" err="1">
                <a:latin typeface="Courier New" panose="02070309020205020404" pitchFamily="49" charset="0"/>
                <a:cs typeface="Courier New" panose="02070309020205020404" pitchFamily="49" charset="0"/>
              </a:rPr>
              <a:t>newSeq</a:t>
            </a:r>
            <a:r>
              <a:rPr lang="en-US" sz="2400" dirty="0">
                <a:latin typeface="Courier New" panose="02070309020205020404" pitchFamily="49" charset="0"/>
                <a:cs typeface="Courier New" panose="02070309020205020404" pitchFamily="49" charset="0"/>
              </a:rPr>
              <a:t> = ""</a:t>
            </a:r>
          </a:p>
          <a:p>
            <a:pPr marL="400050" lvl="1" indent="0">
              <a:buNone/>
            </a:pPr>
            <a:r>
              <a:rPr lang="en-US" sz="2400" dirty="0">
                <a:latin typeface="Courier New" panose="02070309020205020404" pitchFamily="49" charset="0"/>
                <a:cs typeface="Courier New" panose="02070309020205020404" pitchFamily="49" charset="0"/>
              </a:rPr>
              <a:t>for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in "ATG":</a:t>
            </a:r>
          </a:p>
          <a:p>
            <a:pPr marL="400050" lvl="1" indent="0">
              <a:buNone/>
            </a:pP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newSeq</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newSeq</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nt</a:t>
            </a:r>
            <a:r>
              <a:rPr lang="en-US" sz="2400" dirty="0">
                <a:latin typeface="Courier New" panose="02070309020205020404" pitchFamily="49" charset="0"/>
                <a:cs typeface="Courier New" panose="02070309020205020404" pitchFamily="49" charset="0"/>
              </a:rPr>
              <a:t> + "*"</a:t>
            </a:r>
          </a:p>
          <a:p>
            <a:pPr marL="400050" lvl="1" indent="0">
              <a:buNone/>
            </a:pPr>
            <a:r>
              <a:rPr lang="en-US" sz="2400" dirty="0">
                <a:latin typeface="Courier New" panose="02070309020205020404" pitchFamily="49" charset="0"/>
                <a:cs typeface="Courier New" panose="02070309020205020404" pitchFamily="49" charset="0"/>
              </a:rPr>
              <a:t>print(</a:t>
            </a:r>
            <a:r>
              <a:rPr lang="en-US" sz="2400" dirty="0" err="1">
                <a:latin typeface="Courier New" panose="02070309020205020404" pitchFamily="49" charset="0"/>
                <a:cs typeface="Courier New" panose="02070309020205020404" pitchFamily="49" charset="0"/>
              </a:rPr>
              <a:t>newSeq</a:t>
            </a:r>
            <a:r>
              <a:rPr lang="en-US" sz="2400" dirty="0">
                <a:latin typeface="Courier New" panose="02070309020205020404" pitchFamily="49" charset="0"/>
                <a:cs typeface="Courier New" panose="02070309020205020404" pitchFamily="49" charset="0"/>
              </a:rPr>
              <a:t>)</a:t>
            </a:r>
          </a:p>
          <a:p>
            <a:pPr marL="0" indent="0">
              <a:buNone/>
            </a:pPr>
            <a:endParaRPr lang="en-US" dirty="0"/>
          </a:p>
          <a:p>
            <a:pPr marL="0" indent="0">
              <a:buNone/>
            </a:pPr>
            <a:r>
              <a:rPr lang="en-US" dirty="0"/>
              <a:t>Result:</a:t>
            </a:r>
          </a:p>
          <a:p>
            <a:pPr marL="400050" lvl="1" indent="0">
              <a:buNone/>
            </a:pPr>
            <a:r>
              <a:rPr lang="en-US" sz="2400" dirty="0">
                <a:latin typeface="Courier New" panose="02070309020205020404" pitchFamily="49" charset="0"/>
                <a:cs typeface="Courier New" panose="02070309020205020404" pitchFamily="49" charset="0"/>
              </a:rPr>
              <a:t>A*T*G*</a:t>
            </a:r>
          </a:p>
          <a:p>
            <a:pPr marL="400050" lvl="1" indent="0">
              <a:buNone/>
            </a:pPr>
            <a:endParaRPr lang="en-US" sz="2400" dirty="0">
              <a:latin typeface="Courier New" panose="02070309020205020404" pitchFamily="49" charset="0"/>
              <a:cs typeface="Courier New" panose="02070309020205020404" pitchFamily="49" charset="0"/>
            </a:endParaRPr>
          </a:p>
        </p:txBody>
      </p:sp>
      <p:sp>
        <p:nvSpPr>
          <p:cNvPr id="4" name="TextBox 3"/>
          <p:cNvSpPr txBox="1"/>
          <p:nvPr/>
        </p:nvSpPr>
        <p:spPr>
          <a:xfrm>
            <a:off x="5671457" y="4419600"/>
            <a:ext cx="3026229" cy="2185214"/>
          </a:xfrm>
          <a:prstGeom prst="rect">
            <a:avLst/>
          </a:prstGeom>
          <a:solidFill>
            <a:schemeClr val="bg2"/>
          </a:solidFill>
          <a:ln>
            <a:solidFill>
              <a:schemeClr val="tx1">
                <a:lumMod val="50000"/>
                <a:lumOff val="50000"/>
              </a:schemeClr>
            </a:solidFill>
          </a:ln>
        </p:spPr>
        <p:txBody>
          <a:bodyPr wrap="square" rtlCol="0">
            <a:spAutoFit/>
          </a:bodyPr>
          <a:lstStyle/>
          <a:p>
            <a:pPr>
              <a:spcAft>
                <a:spcPts val="600"/>
              </a:spcAft>
            </a:pPr>
            <a:r>
              <a:rPr lang="en-US" sz="1400" i="1" dirty="0"/>
              <a:t>Important to note:</a:t>
            </a:r>
          </a:p>
          <a:p>
            <a:pPr>
              <a:spcAft>
                <a:spcPts val="600"/>
              </a:spcAft>
            </a:pPr>
            <a:r>
              <a:rPr lang="en-US" sz="1400" dirty="0"/>
              <a:t>This is sort of like an accumulator for strings. We can build up a string in a loop by repeatedly concatenating characters to an existing string.</a:t>
            </a:r>
          </a:p>
          <a:p>
            <a:pPr>
              <a:spcAft>
                <a:spcPts val="600"/>
              </a:spcAft>
            </a:pPr>
            <a:r>
              <a:rPr lang="en-US" sz="1400" dirty="0"/>
              <a:t>Don't concatenate onto the original string as you iterate over it. This is bad form and could cause weird results. Just create a new string. </a:t>
            </a:r>
          </a:p>
        </p:txBody>
      </p:sp>
    </p:spTree>
    <p:extLst>
      <p:ext uri="{BB962C8B-B14F-4D97-AF65-F5344CB8AC3E}">
        <p14:creationId xmlns:p14="http://schemas.microsoft.com/office/powerpoint/2010/main" val="34692738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Shape 210"/>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latin typeface="+mn-lt"/>
                <a:cs typeface="Courier New" panose="02070309020205020404" pitchFamily="49" charset="0"/>
              </a:rPr>
              <a:t>More about </a:t>
            </a:r>
            <a:r>
              <a:rPr lang="en" dirty="0">
                <a:latin typeface="Courier New" panose="02070309020205020404" pitchFamily="49" charset="0"/>
                <a:cs typeface="Courier New" panose="02070309020205020404" pitchFamily="49" charset="0"/>
              </a:rPr>
              <a:t>range()</a:t>
            </a:r>
          </a:p>
        </p:txBody>
      </p:sp>
      <p:sp>
        <p:nvSpPr>
          <p:cNvPr id="211" name="Shape 211"/>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sz="2800" b="1" dirty="0"/>
              <a:t>Purpose: </a:t>
            </a:r>
            <a:r>
              <a:rPr lang="en" sz="2800" dirty="0"/>
              <a:t>Creates a </a:t>
            </a:r>
            <a:r>
              <a:rPr lang="en" sz="2800" b="1" dirty="0"/>
              <a:t>list</a:t>
            </a:r>
            <a:r>
              <a:rPr lang="en" sz="2800" dirty="0"/>
              <a:t> with the indicated range. If only one parameter </a:t>
            </a:r>
            <a:r>
              <a:rPr lang="en" sz="2800" i="1" dirty="0"/>
              <a:t>n</a:t>
            </a:r>
            <a:r>
              <a:rPr lang="en" sz="2800" dirty="0"/>
              <a:t> is given, will automatically create a list from 0 to </a:t>
            </a:r>
            <a:r>
              <a:rPr lang="en" sz="2800" i="1" dirty="0"/>
              <a:t>n</a:t>
            </a:r>
            <a:r>
              <a:rPr lang="en" sz="2800" dirty="0"/>
              <a:t>-1.</a:t>
            </a:r>
          </a:p>
          <a:p>
            <a:pPr lvl="0" rtl="0">
              <a:buClr>
                <a:srgbClr val="000000"/>
              </a:buClr>
              <a:buSzPct val="36666"/>
              <a:buFont typeface="Arial"/>
              <a:buNone/>
            </a:pPr>
            <a:r>
              <a:rPr lang="en" sz="2800" dirty="0"/>
              <a:t>Syntax:</a:t>
            </a:r>
          </a:p>
          <a:p>
            <a:pPr marL="457200" lvl="0" indent="0" rtl="0">
              <a:buClr>
                <a:srgbClr val="000000"/>
              </a:buClr>
              <a:buSzPct val="61111"/>
              <a:buFont typeface="Arial"/>
              <a:buNone/>
            </a:pPr>
            <a:r>
              <a:rPr lang="en" sz="1800" dirty="0">
                <a:latin typeface="Courier New"/>
                <a:ea typeface="Courier New"/>
                <a:cs typeface="Courier New"/>
                <a:sym typeface="Courier New"/>
              </a:rPr>
              <a:t>range(start, stop, interval)</a:t>
            </a:r>
          </a:p>
          <a:p>
            <a:pPr lvl="0" rtl="0">
              <a:buClr>
                <a:srgbClr val="000000"/>
              </a:buClr>
              <a:buSzPct val="36666"/>
              <a:buFont typeface="Arial"/>
              <a:buNone/>
            </a:pPr>
            <a:r>
              <a:rPr lang="en" sz="2800" dirty="0"/>
              <a:t>Examples (in interpreter):</a:t>
            </a:r>
          </a:p>
          <a:p>
            <a:pPr marL="457200" lvl="0" indent="0" rtl="0">
              <a:buClr>
                <a:srgbClr val="000000"/>
              </a:buClr>
              <a:buSzPct val="61111"/>
              <a:buFont typeface="Arial"/>
              <a:buNone/>
            </a:pPr>
            <a:r>
              <a:rPr lang="en" sz="1800" dirty="0">
                <a:latin typeface="Courier New"/>
                <a:ea typeface="Courier New"/>
                <a:cs typeface="Courier New"/>
                <a:sym typeface="Courier New"/>
              </a:rPr>
              <a:t>&gt;&gt;&gt; range(5)</a:t>
            </a:r>
          </a:p>
          <a:p>
            <a:pPr marL="457200" lvl="0" indent="0" rtl="0">
              <a:buClr>
                <a:srgbClr val="000000"/>
              </a:buClr>
              <a:buSzPct val="61111"/>
              <a:buFont typeface="Arial"/>
              <a:buNone/>
            </a:pPr>
            <a:r>
              <a:rPr lang="en" sz="1800" dirty="0">
                <a:latin typeface="Courier New"/>
                <a:ea typeface="Courier New"/>
                <a:cs typeface="Courier New"/>
                <a:sym typeface="Courier New"/>
              </a:rPr>
              <a:t>[0, 1, 2, 3, 4]</a:t>
            </a:r>
          </a:p>
          <a:p>
            <a:pPr marL="457200" lvl="0" indent="0" rtl="0">
              <a:buClr>
                <a:srgbClr val="000000"/>
              </a:buClr>
              <a:buSzPct val="61111"/>
              <a:buFont typeface="Arial"/>
              <a:buNone/>
            </a:pPr>
            <a:r>
              <a:rPr lang="en" sz="1800" dirty="0">
                <a:latin typeface="Courier New"/>
                <a:ea typeface="Courier New"/>
                <a:cs typeface="Courier New"/>
                <a:sym typeface="Courier New"/>
              </a:rPr>
              <a:t>&gt;&gt;&gt; range(1, 6)</a:t>
            </a:r>
          </a:p>
          <a:p>
            <a:pPr marL="457200" lvl="0" indent="0" rtl="0">
              <a:buClr>
                <a:srgbClr val="000000"/>
              </a:buClr>
              <a:buSzPct val="61111"/>
              <a:buFont typeface="Arial"/>
              <a:buNone/>
            </a:pPr>
            <a:r>
              <a:rPr lang="en" sz="1800" dirty="0">
                <a:latin typeface="Courier New"/>
                <a:ea typeface="Courier New"/>
                <a:cs typeface="Courier New"/>
                <a:sym typeface="Courier New"/>
              </a:rPr>
              <a:t>[1, 2, 3, 4, 5]</a:t>
            </a:r>
          </a:p>
          <a:p>
            <a:pPr marL="457200" lvl="0" indent="0" rtl="0">
              <a:buClr>
                <a:srgbClr val="000000"/>
              </a:buClr>
              <a:buSzPct val="61111"/>
              <a:buFont typeface="Arial"/>
              <a:buNone/>
            </a:pPr>
            <a:r>
              <a:rPr lang="en" sz="1800" dirty="0">
                <a:latin typeface="Courier New"/>
                <a:ea typeface="Courier New"/>
                <a:cs typeface="Courier New"/>
                <a:sym typeface="Courier New"/>
              </a:rPr>
              <a:t>&gt;&gt;&gt; range(0, 11, 2)</a:t>
            </a:r>
          </a:p>
          <a:p>
            <a:pPr marL="457200" lvl="0" indent="0">
              <a:buClr>
                <a:srgbClr val="000000"/>
              </a:buClr>
              <a:buSzPct val="61111"/>
              <a:buFont typeface="Arial"/>
              <a:buNone/>
            </a:pPr>
            <a:r>
              <a:rPr lang="en" sz="1800" dirty="0">
                <a:latin typeface="Courier New"/>
                <a:ea typeface="Courier New"/>
                <a:cs typeface="Courier New"/>
                <a:sym typeface="Courier New"/>
              </a:rPr>
              <a:t>[0, 2, 4, 6, 8, 10]</a:t>
            </a:r>
          </a:p>
        </p:txBody>
      </p:sp>
      <p:sp>
        <p:nvSpPr>
          <p:cNvPr id="212" name="Shape 212"/>
          <p:cNvSpPr txBox="1"/>
          <p:nvPr/>
        </p:nvSpPr>
        <p:spPr>
          <a:xfrm>
            <a:off x="5562600" y="3429001"/>
            <a:ext cx="3075624" cy="2362200"/>
          </a:xfrm>
          <a:prstGeom prst="rect">
            <a:avLst/>
          </a:prstGeom>
          <a:solidFill>
            <a:schemeClr val="bg2"/>
          </a:solidFill>
          <a:ln w="9525" cap="flat">
            <a:solidFill>
              <a:schemeClr val="tx1">
                <a:lumMod val="50000"/>
                <a:lumOff val="50000"/>
              </a:schemeClr>
            </a:solidFill>
            <a:prstDash val="solid"/>
            <a:round/>
            <a:headEnd type="none" w="med" len="med"/>
            <a:tailEnd type="none" w="med" len="med"/>
          </a:ln>
        </p:spPr>
        <p:txBody>
          <a:bodyPr lIns="91425" tIns="91425" rIns="91425" bIns="91425" anchor="t" anchorCtr="0">
            <a:noAutofit/>
          </a:bodyPr>
          <a:lstStyle/>
          <a:p>
            <a:pPr lvl="0" rtl="0">
              <a:buNone/>
            </a:pPr>
            <a:r>
              <a:rPr lang="en" sz="1400" dirty="0"/>
              <a:t>Notice that this function does different things depending on how many parameters you give it. This is true of many functions in Python.</a:t>
            </a:r>
          </a:p>
          <a:p>
            <a:endParaRPr lang="en" sz="1400" dirty="0"/>
          </a:p>
          <a:p>
            <a:pPr>
              <a:buNone/>
            </a:pPr>
            <a:r>
              <a:rPr lang="en" sz="1400" dirty="0"/>
              <a:t>If you're unsure of what parameters to use, just google "python functionname" to bring up the Python docs, or type "</a:t>
            </a:r>
            <a:r>
              <a:rPr lang="en" sz="1400" dirty="0">
                <a:latin typeface="Courier New"/>
                <a:ea typeface="Courier New"/>
                <a:cs typeface="Courier New"/>
                <a:sym typeface="Courier New"/>
              </a:rPr>
              <a:t>help(functionname)</a:t>
            </a:r>
            <a:r>
              <a:rPr lang="en" sz="1400" dirty="0"/>
              <a:t>" in the python interpreter.</a:t>
            </a:r>
          </a:p>
        </p:txBody>
      </p:sp>
    </p:spTree>
    <p:extLst>
      <p:ext uri="{BB962C8B-B14F-4D97-AF65-F5344CB8AC3E}">
        <p14:creationId xmlns:p14="http://schemas.microsoft.com/office/powerpoint/2010/main" val="3115834462"/>
      </p:ext>
    </p:extLst>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a:t>
            </a:r>
            <a:r>
              <a:rPr lang="en">
                <a:latin typeface="Courier New"/>
                <a:ea typeface="Courier New"/>
                <a:cs typeface="Courier New"/>
                <a:sym typeface="Courier New"/>
              </a:rPr>
              <a:t>range()</a:t>
            </a:r>
          </a:p>
        </p:txBody>
      </p:sp>
      <p:sp>
        <p:nvSpPr>
          <p:cNvPr id="218" name="Shape 218"/>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range(4))</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2035207578"/>
      </p:ext>
    </p:extLst>
  </p:cSld>
  <p:clrMapOvr>
    <a:masterClrMapping/>
  </p:clrMapOvr>
  <p:transition spd="slow">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a:t>
            </a:r>
            <a:r>
              <a:rPr lang="en">
                <a:latin typeface="Courier New"/>
                <a:ea typeface="Courier New"/>
                <a:cs typeface="Courier New"/>
                <a:sym typeface="Courier New"/>
              </a:rPr>
              <a:t>range()</a:t>
            </a:r>
          </a:p>
        </p:txBody>
      </p:sp>
      <p:sp>
        <p:nvSpPr>
          <p:cNvPr id="224" name="Shape 224"/>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range(4))</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rtl="0">
              <a:buClr>
                <a:srgbClr val="000000"/>
              </a:buClr>
              <a:buSzPct val="61111"/>
              <a:buFont typeface="Arial"/>
              <a:buNone/>
            </a:pPr>
            <a:r>
              <a:rPr lang="en" sz="1800" dirty="0">
                <a:latin typeface="Courier New"/>
                <a:ea typeface="Courier New"/>
                <a:cs typeface="Courier New"/>
                <a:sym typeface="Courier New"/>
              </a:rPr>
              <a:t>[0, 1, 2, 3]</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1656451914"/>
      </p:ext>
    </p:extLst>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1"/>
          <p:cNvSpPr txBox="1">
            <a:spLocks noGrp="1"/>
          </p:cNvSpPr>
          <p:nvPr>
            <p:ph type="title"/>
          </p:nvPr>
        </p:nvSpPr>
        <p:spPr>
          <a:xfrm>
            <a:off x="457200" y="1063228"/>
            <a:ext cx="8229600" cy="857400"/>
          </a:xfrm>
          <a:prstGeom prst="rect">
            <a:avLst/>
          </a:prstGeom>
          <a:noFill/>
          <a:ln>
            <a:noFill/>
          </a:ln>
        </p:spPr>
        <p:txBody>
          <a:bodyPr spcFirstLastPara="1" vert="horz" wrap="square" lIns="91425" tIns="45700" rIns="91425" bIns="45700" rtlCol="0" anchor="ctr" anchorCtr="0">
            <a:noAutofit/>
          </a:bodyPr>
          <a:lstStyle/>
          <a:p>
            <a:pPr>
              <a:spcBef>
                <a:spcPts val="0"/>
              </a:spcBef>
              <a:buClr>
                <a:schemeClr val="dk1"/>
              </a:buClr>
              <a:buSzPts val="4400"/>
            </a:pPr>
            <a:r>
              <a:rPr lang="en"/>
              <a:t>“and” and “or” operators</a:t>
            </a:r>
            <a:endParaRPr/>
          </a:p>
        </p:txBody>
      </p:sp>
      <p:sp>
        <p:nvSpPr>
          <p:cNvPr id="178" name="Google Shape;178;p31"/>
          <p:cNvSpPr txBox="1">
            <a:spLocks noGrp="1"/>
          </p:cNvSpPr>
          <p:nvPr>
            <p:ph type="sldNum" idx="12"/>
          </p:nvPr>
        </p:nvSpPr>
        <p:spPr>
          <a:xfrm>
            <a:off x="6553200" y="5624513"/>
            <a:ext cx="2133600" cy="273900"/>
          </a:xfrm>
          <a:prstGeom prst="rect">
            <a:avLst/>
          </a:prstGeom>
          <a:noFill/>
          <a:ln>
            <a:noFill/>
          </a:ln>
        </p:spPr>
        <p:txBody>
          <a:bodyPr spcFirstLastPara="1" vert="horz" wrap="square" lIns="91425" tIns="45700" rIns="91425" bIns="45700" rtlCol="0" anchor="ctr" anchorCtr="0">
            <a:noAutofit/>
          </a:bodyPr>
          <a:lstStyle/>
          <a:p>
            <a:fld id="{00000000-1234-1234-1234-123412341234}" type="slidenum">
              <a:rPr lang="en"/>
              <a:pPr/>
              <a:t>4</a:t>
            </a:fld>
            <a:endParaRPr/>
          </a:p>
        </p:txBody>
      </p:sp>
      <p:graphicFrame>
        <p:nvGraphicFramePr>
          <p:cNvPr id="179" name="Google Shape;179;p31"/>
          <p:cNvGraphicFramePr/>
          <p:nvPr/>
        </p:nvGraphicFramePr>
        <p:xfrm>
          <a:off x="837625" y="1995350"/>
          <a:ext cx="7239000" cy="4114530"/>
        </p:xfrm>
        <a:graphic>
          <a:graphicData uri="http://schemas.openxmlformats.org/drawingml/2006/table">
            <a:tbl>
              <a:tblPr>
                <a:noFill/>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t>operation</a:t>
                      </a:r>
                      <a:endParaRPr/>
                    </a:p>
                  </a:txBody>
                  <a:tcPr marL="91425" marR="91425" marT="91425" marB="91425"/>
                </a:tc>
                <a:tc>
                  <a:txBody>
                    <a:bodyPr/>
                    <a:lstStyle/>
                    <a:p>
                      <a:pPr marL="0" lvl="0" indent="0" algn="l" rtl="0">
                        <a:spcBef>
                          <a:spcPts val="0"/>
                        </a:spcBef>
                        <a:spcAft>
                          <a:spcPts val="0"/>
                        </a:spcAft>
                        <a:buNone/>
                      </a:pPr>
                      <a:r>
                        <a:rPr lang="en"/>
                        <a:t>condition1</a:t>
                      </a:r>
                      <a:endParaRPr/>
                    </a:p>
                  </a:txBody>
                  <a:tcPr marL="91425" marR="91425" marT="91425" marB="91425"/>
                </a:tc>
                <a:tc>
                  <a:txBody>
                    <a:bodyPr/>
                    <a:lstStyle/>
                    <a:p>
                      <a:pPr marL="0" lvl="0" indent="0" algn="l" rtl="0">
                        <a:spcBef>
                          <a:spcPts val="0"/>
                        </a:spcBef>
                        <a:spcAft>
                          <a:spcPts val="0"/>
                        </a:spcAft>
                        <a:buNone/>
                      </a:pPr>
                      <a:r>
                        <a:rPr lang="en"/>
                        <a:t>condition2</a:t>
                      </a:r>
                      <a:endParaRPr/>
                    </a:p>
                  </a:txBody>
                  <a:tcPr marL="91425" marR="91425" marT="91425" marB="91425"/>
                </a:tc>
                <a:tc>
                  <a:txBody>
                    <a:bodyPr/>
                    <a:lstStyle/>
                    <a:p>
                      <a:pPr marL="0" lvl="0" indent="0" algn="l" rtl="0">
                        <a:spcBef>
                          <a:spcPts val="0"/>
                        </a:spcBef>
                        <a:spcAft>
                          <a:spcPts val="0"/>
                        </a:spcAft>
                        <a:buNone/>
                      </a:pPr>
                      <a:r>
                        <a:rPr lang="en"/>
                        <a:t>result</a:t>
                      </a:r>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and</a:t>
                      </a:r>
                      <a:endParaRPr/>
                    </a:p>
                  </a:txBody>
                  <a:tcPr marL="91425" marR="91425" marT="91425" marB="91425"/>
                </a:tc>
                <a:tc>
                  <a:txBody>
                    <a:bodyPr/>
                    <a:lstStyle/>
                    <a:p>
                      <a:pPr marL="0" lvl="0" indent="0" algn="l" rtl="0">
                        <a:spcBef>
                          <a:spcPts val="0"/>
                        </a:spcBef>
                        <a:spcAft>
                          <a:spcPts val="0"/>
                        </a:spcAft>
                        <a:buNone/>
                      </a:pPr>
                      <a:r>
                        <a:rPr lang="en"/>
                        <a:t>True</a:t>
                      </a:r>
                      <a:endParaRPr/>
                    </a:p>
                  </a:txBody>
                  <a:tcPr marL="91425" marR="91425" marT="91425" marB="91425"/>
                </a:tc>
                <a:tc>
                  <a:txBody>
                    <a:bodyPr/>
                    <a:lstStyle/>
                    <a:p>
                      <a:pPr marL="0" lvl="0" indent="0" algn="l" rtl="0">
                        <a:spcBef>
                          <a:spcPts val="0"/>
                        </a:spcBef>
                        <a:spcAft>
                          <a:spcPts val="0"/>
                        </a:spcAft>
                        <a:buNone/>
                      </a:pPr>
                      <a:r>
                        <a:rPr lang="en"/>
                        <a:t>True</a:t>
                      </a:r>
                      <a:endParaRPr/>
                    </a:p>
                  </a:txBody>
                  <a:tcPr marL="91425" marR="91425" marT="91425" marB="91425"/>
                </a:tc>
                <a:tc>
                  <a:txBody>
                    <a:bodyPr/>
                    <a:lstStyle/>
                    <a:p>
                      <a:pPr marL="0" lvl="0" indent="0" algn="l" rtl="0">
                        <a:spcBef>
                          <a:spcPts val="0"/>
                        </a:spcBef>
                        <a:spcAft>
                          <a:spcPts val="0"/>
                        </a:spcAft>
                        <a:buNone/>
                      </a:pPr>
                      <a:r>
                        <a:rPr lang="en"/>
                        <a:t>True</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and</a:t>
                      </a:r>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True</a:t>
                      </a:r>
                      <a:endParaRPr/>
                    </a:p>
                  </a:txBody>
                  <a:tcPr marL="91425" marR="91425" marT="91425" marB="91425"/>
                </a:tc>
                <a:tc>
                  <a:txBody>
                    <a:bodyPr/>
                    <a:lstStyle/>
                    <a:p>
                      <a:pPr marL="0" lvl="0" indent="0" algn="l" rtl="0">
                        <a:spcBef>
                          <a:spcPts val="0"/>
                        </a:spcBef>
                        <a:spcAft>
                          <a:spcPts val="0"/>
                        </a:spcAft>
                        <a:buNone/>
                      </a:pPr>
                      <a:r>
                        <a:rPr lang="en"/>
                        <a:t>False</a:t>
                      </a:r>
                      <a:endParaRPr/>
                    </a:p>
                  </a:txBody>
                  <a:tcPr marL="91425" marR="91425" marT="91425" marB="91425"/>
                </a:tc>
                <a:tc>
                  <a:txBody>
                    <a:bodyPr/>
                    <a:lstStyle/>
                    <a:p>
                      <a:pPr marL="0" lvl="0" indent="0" algn="l" rtl="0">
                        <a:spcBef>
                          <a:spcPts val="0"/>
                        </a:spcBef>
                        <a:spcAft>
                          <a:spcPts val="0"/>
                        </a:spcAft>
                        <a:buNone/>
                      </a:pPr>
                      <a:r>
                        <a:rPr lang="en"/>
                        <a:t>False</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and</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False</a:t>
                      </a:r>
                      <a:endParaRPr/>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None/>
                      </a:pPr>
                      <a:r>
                        <a:rPr lang="en"/>
                        <a:t>True</a:t>
                      </a:r>
                      <a:endParaRPr/>
                    </a:p>
                  </a:txBody>
                  <a:tcPr marL="91425" marR="91425" marT="91425" marB="91425"/>
                </a:tc>
                <a:tc>
                  <a:txBody>
                    <a:bodyPr/>
                    <a:lstStyle/>
                    <a:p>
                      <a:pPr marL="0" lvl="0" indent="0" algn="l" rtl="0">
                        <a:spcBef>
                          <a:spcPts val="0"/>
                        </a:spcBef>
                        <a:spcAft>
                          <a:spcPts val="0"/>
                        </a:spcAft>
                        <a:buNone/>
                      </a:pPr>
                      <a:r>
                        <a:rPr lang="en"/>
                        <a:t>False</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and</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False</a:t>
                      </a:r>
                      <a:endParaRPr/>
                    </a:p>
                  </a:txBody>
                  <a:tcPr marL="91425" marR="91425" marT="91425" marB="91425">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False</a:t>
                      </a:r>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False</a:t>
                      </a:r>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t>or</a:t>
                      </a:r>
                      <a:endParaRPr/>
                    </a:p>
                  </a:txBody>
                  <a:tcPr marL="91425" marR="91425" marT="91425" marB="91425">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a:t>True</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True</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True</a:t>
                      </a: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Clr>
                          <a:schemeClr val="dk1"/>
                        </a:buClr>
                        <a:buSzPts val="1100"/>
                        <a:buFont typeface="Arial"/>
                        <a:buNone/>
                      </a:pPr>
                      <a:r>
                        <a:rPr lang="en">
                          <a:solidFill>
                            <a:schemeClr val="dk1"/>
                          </a:solidFill>
                        </a:rPr>
                        <a:t>or</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True</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False</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True</a:t>
                      </a: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Clr>
                          <a:schemeClr val="dk1"/>
                        </a:buClr>
                        <a:buSzPts val="1100"/>
                        <a:buFont typeface="Arial"/>
                        <a:buNone/>
                      </a:pPr>
                      <a:r>
                        <a:rPr lang="en">
                          <a:solidFill>
                            <a:schemeClr val="dk1"/>
                          </a:solidFill>
                        </a:rPr>
                        <a:t>or</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False</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True</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True</a:t>
                      </a: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Clr>
                          <a:schemeClr val="dk1"/>
                        </a:buClr>
                        <a:buSzPts val="1100"/>
                        <a:buFont typeface="Arial"/>
                        <a:buNone/>
                      </a:pPr>
                      <a:r>
                        <a:rPr lang="en">
                          <a:solidFill>
                            <a:schemeClr val="dk1"/>
                          </a:solidFill>
                        </a:rPr>
                        <a:t>or</a:t>
                      </a:r>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a:t>False</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False</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False</a:t>
                      </a: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0764526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Shape 22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a:t>
            </a:r>
            <a:r>
              <a:rPr lang="en">
                <a:latin typeface="Courier New"/>
                <a:ea typeface="Courier New"/>
                <a:cs typeface="Courier New"/>
                <a:sym typeface="Courier New"/>
              </a:rPr>
              <a:t>range()</a:t>
            </a:r>
          </a:p>
        </p:txBody>
      </p:sp>
      <p:sp>
        <p:nvSpPr>
          <p:cNvPr id="230" name="Shape 23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range(4, 8))</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902544989"/>
      </p:ext>
    </p:extLst>
  </p:cSld>
  <p:clrMapOvr>
    <a:masterClrMapping/>
  </p:clrMapOvr>
  <p:transition spd="slow">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a:t>
            </a:r>
            <a:r>
              <a:rPr lang="en">
                <a:latin typeface="Courier New"/>
                <a:ea typeface="Courier New"/>
                <a:cs typeface="Courier New"/>
                <a:sym typeface="Courier New"/>
              </a:rPr>
              <a:t>range()</a:t>
            </a:r>
          </a:p>
        </p:txBody>
      </p:sp>
      <p:sp>
        <p:nvSpPr>
          <p:cNvPr id="236" name="Shape 236"/>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range(4, 8))</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rtl="0">
              <a:buClr>
                <a:srgbClr val="000000"/>
              </a:buClr>
              <a:buSzPct val="61111"/>
              <a:buFont typeface="Arial"/>
              <a:buNone/>
            </a:pPr>
            <a:r>
              <a:rPr lang="en" sz="1800" dirty="0">
                <a:latin typeface="Courier New"/>
                <a:ea typeface="Courier New"/>
                <a:cs typeface="Courier New"/>
                <a:sym typeface="Courier New"/>
              </a:rPr>
              <a:t>[4, 5, 6, 7]</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223666800"/>
      </p:ext>
    </p:extLst>
  </p:cSld>
  <p:clrMapOvr>
    <a:masterClrMapping/>
  </p:clrMapOvr>
  <p:transition spd="slow">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a:t>
            </a:r>
            <a:r>
              <a:rPr lang="en">
                <a:latin typeface="Courier New"/>
                <a:ea typeface="Courier New"/>
                <a:cs typeface="Courier New"/>
                <a:sym typeface="Courier New"/>
              </a:rPr>
              <a:t>range()</a:t>
            </a:r>
          </a:p>
        </p:txBody>
      </p:sp>
      <p:sp>
        <p:nvSpPr>
          <p:cNvPr id="242" name="Shape 242"/>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range(0, 50, 10))</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760011763"/>
      </p:ext>
    </p:extLst>
  </p:cSld>
  <p:clrMapOvr>
    <a:masterClrMapping/>
  </p:clrMapOvr>
  <p:transition spd="slow">
    <p:cut/>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Shape 247"/>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a:t>
            </a:r>
            <a:r>
              <a:rPr lang="en">
                <a:latin typeface="Courier New"/>
                <a:ea typeface="Courier New"/>
                <a:cs typeface="Courier New"/>
                <a:sym typeface="Courier New"/>
              </a:rPr>
              <a:t>range()</a:t>
            </a:r>
          </a:p>
        </p:txBody>
      </p:sp>
      <p:sp>
        <p:nvSpPr>
          <p:cNvPr id="248" name="Shape 248"/>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range(0, 50, 10))</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rtl="0">
              <a:buClr>
                <a:srgbClr val="000000"/>
              </a:buClr>
              <a:buSzPct val="61111"/>
              <a:buFont typeface="Arial"/>
              <a:buNone/>
            </a:pPr>
            <a:r>
              <a:rPr lang="en" sz="1800" dirty="0">
                <a:latin typeface="Courier New"/>
                <a:ea typeface="Courier New"/>
                <a:cs typeface="Courier New"/>
                <a:sym typeface="Courier New"/>
              </a:rPr>
              <a:t>[0, 10, 20, 30, 40]</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283955935"/>
      </p:ext>
    </p:extLst>
  </p:cSld>
  <p:clrMapOvr>
    <a:masterClrMapping/>
  </p:clrMapOvr>
  <p:transition spd="slow">
    <p:cu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693988"/>
            <a:ext cx="7772400" cy="1470025"/>
          </a:xfrm>
        </p:spPr>
        <p:txBody>
          <a:bodyPr/>
          <a:lstStyle/>
          <a:p>
            <a:r>
              <a:rPr lang="en-US" dirty="0">
                <a:latin typeface="Calibri Light" panose="020F0302020204030204" pitchFamily="34" charset="0"/>
              </a:rPr>
              <a:t>3. </a:t>
            </a:r>
            <a:r>
              <a:rPr lang="en-US" dirty="0">
                <a:latin typeface="Courier New" panose="02070309020205020404" pitchFamily="49" charset="0"/>
                <a:cs typeface="Courier New" panose="02070309020205020404" pitchFamily="49" charset="0"/>
              </a:rPr>
              <a:t>while</a:t>
            </a:r>
            <a:r>
              <a:rPr lang="en-US" dirty="0">
                <a:latin typeface="Calibri Light" panose="020F0302020204030204" pitchFamily="34" charset="0"/>
              </a:rPr>
              <a:t> loops</a:t>
            </a:r>
          </a:p>
        </p:txBody>
      </p:sp>
    </p:spTree>
    <p:extLst>
      <p:ext uri="{BB962C8B-B14F-4D97-AF65-F5344CB8AC3E}">
        <p14:creationId xmlns:p14="http://schemas.microsoft.com/office/powerpoint/2010/main" val="29708915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6" name="Content Placeholder 5"/>
          <p:cNvSpPr>
            <a:spLocks noGrp="1"/>
          </p:cNvSpPr>
          <p:nvPr>
            <p:ph sz="half" idx="2"/>
          </p:nvPr>
        </p:nvSpPr>
        <p:spPr>
          <a:xfrm>
            <a:off x="4724400" y="1600200"/>
            <a:ext cx="3962400" cy="4525963"/>
          </a:xfrm>
        </p:spPr>
        <p:txBody>
          <a:bodyPr>
            <a:normAutofit/>
          </a:bodyPr>
          <a:lstStyle/>
          <a:p>
            <a:pPr marL="0" indent="0" defTabSz="457200">
              <a:buNone/>
            </a:pPr>
            <a:r>
              <a:rPr lang="en-US" dirty="0"/>
              <a:t>You can write:</a:t>
            </a:r>
          </a:p>
          <a:p>
            <a:pPr marL="0" indent="0" defTabSz="457200">
              <a:buNone/>
            </a:pPr>
            <a:r>
              <a:rPr lang="en-US" sz="1400" b="1" dirty="0">
                <a:solidFill>
                  <a:srgbClr val="0070C0"/>
                </a:solidFill>
                <a:latin typeface="Courier New" pitchFamily="49" charset="0"/>
                <a:cs typeface="Courier New" pitchFamily="49" charset="0"/>
              </a:rPr>
              <a:t>for</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i</a:t>
            </a:r>
            <a:r>
              <a:rPr lang="en-US" sz="1400" dirty="0">
                <a:latin typeface="Courier New" pitchFamily="49" charset="0"/>
                <a:cs typeface="Courier New" pitchFamily="49" charset="0"/>
              </a:rPr>
              <a:t> </a:t>
            </a:r>
            <a:r>
              <a:rPr lang="en-US" sz="1400" b="1" dirty="0">
                <a:solidFill>
                  <a:srgbClr val="0070C0"/>
                </a:solidFill>
                <a:latin typeface="Courier New" pitchFamily="49" charset="0"/>
                <a:cs typeface="Courier New" pitchFamily="49" charset="0"/>
              </a:rPr>
              <a:t>in</a:t>
            </a:r>
            <a:r>
              <a:rPr lang="en-US" sz="1400" dirty="0">
                <a:latin typeface="Courier New" pitchFamily="49" charset="0"/>
                <a:cs typeface="Courier New" pitchFamily="49" charset="0"/>
              </a:rPr>
              <a:t> range(10):</a:t>
            </a:r>
          </a:p>
          <a:p>
            <a:pPr marL="0" indent="0">
              <a:buNone/>
            </a:pPr>
            <a:r>
              <a:rPr lang="en-US" sz="1400" b="1" dirty="0">
                <a:solidFill>
                  <a:srgbClr val="0070C0"/>
                </a:solidFill>
                <a:latin typeface="Courier New" pitchFamily="49" charset="0"/>
                <a:cs typeface="Courier New" pitchFamily="49" charset="0"/>
              </a:rPr>
              <a:t>    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None/>
            </a:pPr>
            <a:endParaRPr lang="en-US" sz="1400" dirty="0">
              <a:latin typeface="Courier New" pitchFamily="49" charset="0"/>
              <a:cs typeface="Courier New" pitchFamily="49" charset="0"/>
            </a:endParaRPr>
          </a:p>
          <a:p>
            <a:pPr marL="0" indent="0">
              <a:buNone/>
            </a:pPr>
            <a:endParaRPr lang="en-US" sz="1400" dirty="0">
              <a:latin typeface="Courier New" pitchFamily="49" charset="0"/>
              <a:cs typeface="Courier New" pitchFamily="49" charset="0"/>
            </a:endParaRPr>
          </a:p>
          <a:p>
            <a:pPr marL="0" indent="0" defTabSz="457200">
              <a:buNone/>
            </a:pPr>
            <a:r>
              <a:rPr lang="en-US" dirty="0"/>
              <a:t>Or :</a:t>
            </a:r>
          </a:p>
          <a:p>
            <a:pPr marL="0" indent="0" defTabSz="457200">
              <a:buNone/>
            </a:pPr>
            <a:r>
              <a:rPr lang="en-US" sz="1400" dirty="0">
                <a:latin typeface="Courier New" pitchFamily="49" charset="0"/>
                <a:cs typeface="Courier New" pitchFamily="49" charset="0"/>
              </a:rPr>
              <a:t>count = 0</a:t>
            </a:r>
          </a:p>
          <a:p>
            <a:pPr marL="0" indent="0" defTabSz="457200">
              <a:buNone/>
            </a:pPr>
            <a:r>
              <a:rPr lang="en-US" sz="1400" b="1" dirty="0">
                <a:solidFill>
                  <a:srgbClr val="0070C0"/>
                </a:solidFill>
                <a:latin typeface="Courier New" pitchFamily="49" charset="0"/>
                <a:cs typeface="Courier New" pitchFamily="49" charset="0"/>
              </a:rPr>
              <a:t>while</a:t>
            </a:r>
            <a:r>
              <a:rPr lang="en-US" sz="1400" dirty="0">
                <a:latin typeface="Courier New" pitchFamily="49" charset="0"/>
                <a:cs typeface="Courier New" pitchFamily="49" charset="0"/>
              </a:rPr>
              <a:t> count &lt; 10:</a:t>
            </a:r>
          </a:p>
          <a:p>
            <a:pPr marL="0" indent="0" defTabSz="457200">
              <a:buNone/>
            </a:pPr>
            <a:r>
              <a:rPr lang="en-US" sz="1400" b="1" dirty="0">
                <a:solidFill>
                  <a:srgbClr val="0070C0"/>
                </a:solidFill>
                <a:latin typeface="Courier New" pitchFamily="49" charset="0"/>
                <a:cs typeface="Courier New" pitchFamily="49" charset="0"/>
              </a:rPr>
              <a:t>    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defTabSz="457200">
              <a:buNone/>
            </a:pPr>
            <a:r>
              <a:rPr lang="en-US" sz="1400" dirty="0">
                <a:latin typeface="Courier New" pitchFamily="49" charset="0"/>
                <a:cs typeface="Courier New" pitchFamily="49" charset="0"/>
              </a:rPr>
              <a:t>    count = count + 1</a:t>
            </a:r>
          </a:p>
          <a:p>
            <a:pPr marL="0" indent="0">
              <a:buNone/>
            </a:pPr>
            <a:endParaRPr lang="en-US" sz="1400" dirty="0">
              <a:latin typeface="Courier New" pitchFamily="49" charset="0"/>
              <a:cs typeface="Courier New" pitchFamily="49" charset="0"/>
            </a:endParaRPr>
          </a:p>
        </p:txBody>
      </p:sp>
      <p:sp>
        <p:nvSpPr>
          <p:cNvPr id="4" name="Slide Number Placeholder 3"/>
          <p:cNvSpPr>
            <a:spLocks noGrp="1"/>
          </p:cNvSpPr>
          <p:nvPr>
            <p:ph type="sldNum" sz="quarter" idx="12"/>
          </p:nvPr>
        </p:nvSpPr>
        <p:spPr/>
        <p:txBody>
          <a:bodyPr/>
          <a:lstStyle/>
          <a:p>
            <a:fld id="{1F9F0B16-AAA5-4790-BCBA-E678911F1380}" type="slidenum">
              <a:rPr lang="en-US" smtClean="0"/>
              <a:t>45</a:t>
            </a:fld>
            <a:endParaRPr lang="en-US"/>
          </a:p>
        </p:txBody>
      </p:sp>
      <p:sp>
        <p:nvSpPr>
          <p:cNvPr id="7" name="Rectangle 6"/>
          <p:cNvSpPr/>
          <p:nvPr/>
        </p:nvSpPr>
        <p:spPr>
          <a:xfrm>
            <a:off x="4572000" y="3124200"/>
            <a:ext cx="3505200" cy="17526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A8F1A09A-6CAF-A742-B669-2A198C55F8C0}"/>
              </a:ext>
            </a:extLst>
          </p:cNvPr>
          <p:cNvSpPr>
            <a:spLocks noGrp="1"/>
          </p:cNvSpPr>
          <p:nvPr>
            <p:ph sz="half" idx="1"/>
          </p:nvPr>
        </p:nvSpPr>
        <p:spPr/>
        <p:txBody>
          <a:bodyPr/>
          <a:lstStyle/>
          <a:p>
            <a:endParaRPr lang="en-US"/>
          </a:p>
        </p:txBody>
      </p:sp>
      <p:sp>
        <p:nvSpPr>
          <p:cNvPr id="9" name="Content Placeholder 4">
            <a:extLst>
              <a:ext uri="{FF2B5EF4-FFF2-40B4-BE49-F238E27FC236}">
                <a16:creationId xmlns:a16="http://schemas.microsoft.com/office/drawing/2014/main" id="{0A68E317-CF99-C745-96DE-AC4FCB96EBA2}"/>
              </a:ext>
            </a:extLst>
          </p:cNvPr>
          <p:cNvSpPr txBox="1">
            <a:spLocks/>
          </p:cNvSpPr>
          <p:nvPr/>
        </p:nvSpPr>
        <p:spPr>
          <a:xfrm>
            <a:off x="1371600" y="1600200"/>
            <a:ext cx="35052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Instead of:</a:t>
            </a: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b="1" dirty="0">
                <a:solidFill>
                  <a:srgbClr val="0070C0"/>
                </a:solidFill>
                <a:latin typeface="Courier New" pitchFamily="49" charset="0"/>
                <a:cs typeface="Courier New" pitchFamily="49" charset="0"/>
              </a:rPr>
              <a:t>print(</a:t>
            </a:r>
            <a:r>
              <a:rPr lang="en-US" sz="1400" dirty="0" err="1">
                <a:latin typeface="Courier New" pitchFamily="49" charset="0"/>
                <a:cs typeface="Courier New" pitchFamily="49" charset="0"/>
              </a:rPr>
              <a:t>random.randint</a:t>
            </a:r>
            <a:r>
              <a:rPr lang="en-US" sz="1400" dirty="0">
                <a:latin typeface="Courier New" pitchFamily="49" charset="0"/>
                <a:cs typeface="Courier New" pitchFamily="49" charset="0"/>
              </a:rPr>
              <a:t>(0,1)</a:t>
            </a:r>
            <a:r>
              <a:rPr lang="en-US" sz="1400" b="1" dirty="0">
                <a:solidFill>
                  <a:srgbClr val="0070C0"/>
                </a:solidFill>
                <a:latin typeface="Courier New" pitchFamily="49" charset="0"/>
                <a:cs typeface="Courier New" pitchFamily="49" charset="0"/>
              </a:rPr>
              <a:t>)</a:t>
            </a:r>
            <a:endParaRPr lang="en-US" sz="1400" dirty="0">
              <a:latin typeface="Courier New" pitchFamily="49" charset="0"/>
              <a:cs typeface="Courier New" pitchFamily="49" charset="0"/>
            </a:endParaRPr>
          </a:p>
          <a:p>
            <a:pPr marL="0" indent="0">
              <a:buFont typeface="Arial" panose="020B0604020202020204" pitchFamily="34" charset="0"/>
              <a:buNone/>
            </a:pPr>
            <a:r>
              <a:rPr lang="en-US" sz="1400" dirty="0">
                <a:latin typeface="Courier New" pitchFamily="49" charset="0"/>
                <a:cs typeface="Courier New" pitchFamily="49" charset="0"/>
              </a:rPr>
              <a:t> </a:t>
            </a:r>
          </a:p>
        </p:txBody>
      </p:sp>
    </p:spTree>
    <p:extLst>
      <p:ext uri="{BB962C8B-B14F-4D97-AF65-F5344CB8AC3E}">
        <p14:creationId xmlns:p14="http://schemas.microsoft.com/office/powerpoint/2010/main" val="30134070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while loop</a:t>
            </a:r>
          </a:p>
        </p:txBody>
      </p:sp>
      <p:sp>
        <p:nvSpPr>
          <p:cNvPr id="7" name="Content Placeholder 6"/>
          <p:cNvSpPr>
            <a:spLocks noGrp="1"/>
          </p:cNvSpPr>
          <p:nvPr>
            <p:ph idx="1"/>
          </p:nvPr>
        </p:nvSpPr>
        <p:spPr/>
        <p:txBody>
          <a:bodyPr>
            <a:normAutofit fontScale="92500" lnSpcReduction="20000"/>
          </a:bodyPr>
          <a:lstStyle/>
          <a:p>
            <a:pPr marL="0" indent="0">
              <a:spcAft>
                <a:spcPts val="1200"/>
              </a:spcAft>
              <a:buNone/>
            </a:pPr>
            <a:r>
              <a:rPr lang="en-US" b="1" dirty="0"/>
              <a:t>Purpose: </a:t>
            </a:r>
            <a:r>
              <a:rPr lang="en-US" dirty="0"/>
              <a:t>execute code until the conditional statement becomes </a:t>
            </a:r>
            <a:r>
              <a:rPr lang="en-US" dirty="0">
                <a:latin typeface="Courier New" panose="02070309020205020404" pitchFamily="49" charset="0"/>
                <a:cs typeface="Courier New" panose="02070309020205020404" pitchFamily="49" charset="0"/>
              </a:rPr>
              <a:t>False</a:t>
            </a:r>
            <a:r>
              <a:rPr lang="en-US" dirty="0"/>
              <a:t>. </a:t>
            </a:r>
          </a:p>
          <a:p>
            <a:pPr marL="0" indent="0">
              <a:spcAft>
                <a:spcPts val="600"/>
              </a:spcAft>
              <a:buNone/>
            </a:pPr>
            <a:r>
              <a:rPr lang="en-US" dirty="0"/>
              <a:t>Syntax:</a:t>
            </a:r>
          </a:p>
          <a:p>
            <a:pPr marL="400050" lvl="1" indent="0">
              <a:buNone/>
            </a:pPr>
            <a:r>
              <a:rPr lang="en-US" sz="2600" b="1" dirty="0">
                <a:solidFill>
                  <a:srgbClr val="0070C0"/>
                </a:solidFill>
                <a:latin typeface="Courier New" pitchFamily="49" charset="0"/>
                <a:cs typeface="Courier New" pitchFamily="49" charset="0"/>
              </a:rPr>
              <a:t>while</a:t>
            </a:r>
            <a:r>
              <a:rPr lang="en-US" sz="2600" dirty="0">
                <a:latin typeface="Courier New" pitchFamily="49" charset="0"/>
                <a:cs typeface="Courier New" pitchFamily="49" charset="0"/>
              </a:rPr>
              <a:t> </a:t>
            </a:r>
            <a:r>
              <a:rPr lang="en-US" sz="2600" i="1" dirty="0">
                <a:latin typeface="Courier New" pitchFamily="49" charset="0"/>
                <a:cs typeface="Courier New" pitchFamily="49" charset="0"/>
              </a:rPr>
              <a:t>conditional</a:t>
            </a:r>
            <a:r>
              <a:rPr lang="en-US" sz="2600" dirty="0">
                <a:latin typeface="Courier New" pitchFamily="49" charset="0"/>
                <a:cs typeface="Courier New" pitchFamily="49" charset="0"/>
              </a:rPr>
              <a:t>:</a:t>
            </a:r>
          </a:p>
          <a:p>
            <a:pPr marL="800100" lvl="2" indent="0">
              <a:spcAft>
                <a:spcPts val="1200"/>
              </a:spcAft>
              <a:buNone/>
            </a:pPr>
            <a:r>
              <a:rPr lang="en-US" sz="2600" i="1" dirty="0">
                <a:latin typeface="Courier New" pitchFamily="49" charset="0"/>
                <a:cs typeface="Courier New" pitchFamily="49" charset="0"/>
              </a:rPr>
              <a:t>indented code will execute until the conditional becomes false</a:t>
            </a:r>
          </a:p>
          <a:p>
            <a:pPr marL="0" indent="0">
              <a:buNone/>
            </a:pPr>
            <a:r>
              <a:rPr lang="en-US" dirty="0"/>
              <a:t>Example:</a:t>
            </a:r>
          </a:p>
          <a:p>
            <a:pPr marL="0" indent="0">
              <a:buNone/>
            </a:pPr>
            <a:r>
              <a:rPr lang="en-US" dirty="0"/>
              <a:t>	</a:t>
            </a:r>
            <a:r>
              <a:rPr lang="en-US" sz="2600" dirty="0">
                <a:latin typeface="Courier New" pitchFamily="49" charset="0"/>
                <a:cs typeface="Courier New" pitchFamily="49" charset="0"/>
              </a:rPr>
              <a:t>x = 0</a:t>
            </a:r>
          </a:p>
          <a:p>
            <a:pPr marL="0" indent="0">
              <a:buNone/>
            </a:pPr>
            <a:r>
              <a:rPr lang="en-US" sz="2600" dirty="0">
                <a:latin typeface="Courier New" pitchFamily="49" charset="0"/>
                <a:cs typeface="Courier New" pitchFamily="49" charset="0"/>
              </a:rPr>
              <a:t>	while x &lt; 4:</a:t>
            </a:r>
          </a:p>
          <a:p>
            <a:pPr marL="0" indent="0">
              <a:buNone/>
            </a:pPr>
            <a:r>
              <a:rPr lang="en-US" sz="2600" dirty="0">
                <a:latin typeface="Courier New" pitchFamily="49" charset="0"/>
                <a:cs typeface="Courier New" pitchFamily="49" charset="0"/>
              </a:rPr>
              <a:t>		x = x + 1</a:t>
            </a:r>
          </a:p>
        </p:txBody>
      </p:sp>
      <p:sp>
        <p:nvSpPr>
          <p:cNvPr id="4" name="Slide Number Placeholder 3"/>
          <p:cNvSpPr>
            <a:spLocks noGrp="1"/>
          </p:cNvSpPr>
          <p:nvPr>
            <p:ph type="sldNum" sz="quarter" idx="12"/>
          </p:nvPr>
        </p:nvSpPr>
        <p:spPr/>
        <p:txBody>
          <a:bodyPr/>
          <a:lstStyle/>
          <a:p>
            <a:fld id="{1F9F0B16-AAA5-4790-BCBA-E678911F1380}" type="slidenum">
              <a:rPr lang="en-US" smtClean="0"/>
              <a:t>46</a:t>
            </a:fld>
            <a:endParaRPr lang="en-US"/>
          </a:p>
        </p:txBody>
      </p:sp>
    </p:spTree>
    <p:extLst>
      <p:ext uri="{BB962C8B-B14F-4D97-AF65-F5344CB8AC3E}">
        <p14:creationId xmlns:p14="http://schemas.microsoft.com/office/powerpoint/2010/main" val="6444376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while</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sz="2800" dirty="0"/>
              <a:t>What will the following code print?</a:t>
            </a:r>
          </a:p>
          <a:p>
            <a:pPr marL="457200" lvl="0" indent="0" rtl="0">
              <a:buClr>
                <a:srgbClr val="000000"/>
              </a:buClr>
              <a:buSzPct val="61111"/>
              <a:buFont typeface="Arial"/>
              <a:buNone/>
            </a:pPr>
            <a:r>
              <a:rPr lang="en" sz="2000" dirty="0">
                <a:latin typeface="Courier New"/>
                <a:ea typeface="Courier New"/>
                <a:cs typeface="Courier New"/>
                <a:sym typeface="Courier New"/>
              </a:rPr>
              <a:t>x = 0</a:t>
            </a:r>
          </a:p>
          <a:p>
            <a:pPr marL="457200" lvl="0" indent="0" rtl="0">
              <a:buClr>
                <a:srgbClr val="000000"/>
              </a:buClr>
              <a:buSzPct val="61111"/>
              <a:buFont typeface="Arial"/>
              <a:buNone/>
            </a:pPr>
            <a:r>
              <a:rPr lang="en" sz="2000" dirty="0">
                <a:latin typeface="Courier New"/>
                <a:ea typeface="Courier New"/>
                <a:cs typeface="Courier New"/>
                <a:sym typeface="Courier New"/>
              </a:rPr>
              <a:t>while x &lt; 4:</a:t>
            </a:r>
          </a:p>
          <a:p>
            <a:pPr marL="457200" lvl="0" indent="0" rtl="0">
              <a:buClr>
                <a:srgbClr val="000000"/>
              </a:buClr>
              <a:buSzPct val="61111"/>
              <a:buFont typeface="Arial"/>
              <a:buNone/>
            </a:pPr>
            <a:r>
              <a:rPr lang="en" sz="2000" dirty="0">
                <a:latin typeface="Courier New"/>
                <a:ea typeface="Courier New"/>
                <a:cs typeface="Courier New"/>
                <a:sym typeface="Courier New"/>
              </a:rPr>
              <a:t>    </a:t>
            </a:r>
            <a:r>
              <a:rPr lang="en-US" sz="2000" dirty="0">
                <a:latin typeface="Courier New"/>
                <a:ea typeface="Courier New"/>
                <a:cs typeface="Courier New"/>
                <a:sym typeface="Courier New"/>
              </a:rPr>
              <a:t>print(</a:t>
            </a:r>
            <a:r>
              <a:rPr lang="en" sz="2000" dirty="0">
                <a:latin typeface="Courier New"/>
                <a:ea typeface="Courier New"/>
                <a:cs typeface="Courier New"/>
                <a:sym typeface="Courier New"/>
              </a:rPr>
              <a:t>"hi”)</a:t>
            </a:r>
          </a:p>
          <a:p>
            <a:pPr marL="457200" lvl="0" indent="0" rtl="0">
              <a:buClr>
                <a:srgbClr val="000000"/>
              </a:buClr>
              <a:buSzPct val="61111"/>
              <a:buFont typeface="Arial"/>
              <a:buNone/>
            </a:pPr>
            <a:r>
              <a:rPr lang="en" sz="2000" dirty="0">
                <a:latin typeface="Courier New"/>
                <a:ea typeface="Courier New"/>
                <a:cs typeface="Courier New"/>
                <a:sym typeface="Courier New"/>
              </a:rPr>
              <a:t>    x = x + 1</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049167536"/>
      </p:ext>
    </p:extLst>
  </p:cSld>
  <p:clrMapOvr>
    <a:masterClrMapping/>
  </p:clrMapOvr>
  <p:transition spd="slow">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while</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sz="2800" dirty="0"/>
              <a:t>What will the following code print?</a:t>
            </a:r>
          </a:p>
          <a:p>
            <a:pPr marL="457200" lvl="0" indent="0" rtl="0">
              <a:buClr>
                <a:srgbClr val="000000"/>
              </a:buClr>
              <a:buSzPct val="61111"/>
              <a:buFont typeface="Arial"/>
              <a:buNone/>
            </a:pPr>
            <a:r>
              <a:rPr lang="en" sz="2000" dirty="0">
                <a:latin typeface="Courier New"/>
                <a:ea typeface="Courier New"/>
                <a:cs typeface="Courier New"/>
                <a:sym typeface="Courier New"/>
              </a:rPr>
              <a:t>x = 0</a:t>
            </a:r>
          </a:p>
          <a:p>
            <a:pPr marL="457200" lvl="0" indent="0" rtl="0">
              <a:buClr>
                <a:srgbClr val="000000"/>
              </a:buClr>
              <a:buSzPct val="61111"/>
              <a:buFont typeface="Arial"/>
              <a:buNone/>
            </a:pPr>
            <a:r>
              <a:rPr lang="en" sz="2000" dirty="0">
                <a:latin typeface="Courier New"/>
                <a:ea typeface="Courier New"/>
                <a:cs typeface="Courier New"/>
                <a:sym typeface="Courier New"/>
              </a:rPr>
              <a:t>while x &lt; 4:</a:t>
            </a:r>
          </a:p>
          <a:p>
            <a:pPr marL="457200" lvl="0" indent="0" rtl="0">
              <a:buClr>
                <a:srgbClr val="000000"/>
              </a:buClr>
              <a:buSzPct val="61111"/>
              <a:buFont typeface="Arial"/>
              <a:buNone/>
            </a:pPr>
            <a:r>
              <a:rPr lang="en" sz="2000" dirty="0">
                <a:latin typeface="Courier New"/>
                <a:ea typeface="Courier New"/>
                <a:cs typeface="Courier New"/>
                <a:sym typeface="Courier New"/>
              </a:rPr>
              <a:t>    </a:t>
            </a:r>
            <a:r>
              <a:rPr lang="en-US" sz="2000" dirty="0">
                <a:latin typeface="Courier New"/>
                <a:ea typeface="Courier New"/>
                <a:cs typeface="Courier New"/>
                <a:sym typeface="Courier New"/>
              </a:rPr>
              <a:t>print(</a:t>
            </a:r>
            <a:r>
              <a:rPr lang="en" sz="2000" dirty="0">
                <a:latin typeface="Courier New"/>
                <a:ea typeface="Courier New"/>
                <a:cs typeface="Courier New"/>
                <a:sym typeface="Courier New"/>
              </a:rPr>
              <a:t>"hi”)</a:t>
            </a:r>
          </a:p>
          <a:p>
            <a:pPr marL="457200" lvl="0" indent="0" rtl="0">
              <a:buClr>
                <a:srgbClr val="000000"/>
              </a:buClr>
              <a:buSzPct val="61111"/>
              <a:buFont typeface="Arial"/>
              <a:buNone/>
            </a:pPr>
            <a:r>
              <a:rPr lang="en" sz="2000" dirty="0">
                <a:latin typeface="Courier New"/>
                <a:ea typeface="Courier New"/>
                <a:cs typeface="Courier New"/>
                <a:sym typeface="Courier New"/>
              </a:rPr>
              <a:t>    x = x + 1</a:t>
            </a:r>
          </a:p>
          <a:p>
            <a:endParaRPr lang="en" sz="1800" dirty="0">
              <a:latin typeface="Courier New"/>
              <a:ea typeface="Courier New"/>
              <a:cs typeface="Courier New"/>
              <a:sym typeface="Courier New"/>
            </a:endParaRPr>
          </a:p>
          <a:p>
            <a:pPr lvl="0" rtl="0">
              <a:buClr>
                <a:srgbClr val="000000"/>
              </a:buClr>
              <a:buSzPct val="36666"/>
              <a:buFont typeface="Arial"/>
              <a:buNone/>
            </a:pPr>
            <a:r>
              <a:rPr lang="en" sz="2800" dirty="0"/>
              <a:t>Result:</a:t>
            </a:r>
          </a:p>
          <a:p>
            <a:pPr marL="457200" lvl="0" indent="0" rtl="0">
              <a:buClr>
                <a:srgbClr val="000000"/>
              </a:buClr>
              <a:buSzPct val="61111"/>
              <a:buFont typeface="Arial"/>
              <a:buNone/>
            </a:pPr>
            <a:r>
              <a:rPr lang="en" sz="2000" dirty="0">
                <a:latin typeface="Courier New"/>
                <a:ea typeface="Courier New"/>
                <a:cs typeface="Courier New"/>
                <a:sym typeface="Courier New"/>
              </a:rPr>
              <a:t>hi</a:t>
            </a:r>
          </a:p>
          <a:p>
            <a:pPr marL="457200" lvl="0" indent="0" rtl="0">
              <a:buClr>
                <a:srgbClr val="000000"/>
              </a:buClr>
              <a:buSzPct val="61111"/>
              <a:buFont typeface="Arial"/>
              <a:buNone/>
            </a:pPr>
            <a:r>
              <a:rPr lang="en" sz="2000" dirty="0">
                <a:latin typeface="Courier New"/>
                <a:ea typeface="Courier New"/>
                <a:cs typeface="Courier New"/>
                <a:sym typeface="Courier New"/>
              </a:rPr>
              <a:t>hi</a:t>
            </a:r>
          </a:p>
          <a:p>
            <a:pPr marL="457200" lvl="0" indent="0" rtl="0">
              <a:buClr>
                <a:srgbClr val="000000"/>
              </a:buClr>
              <a:buSzPct val="61111"/>
              <a:buFont typeface="Arial"/>
              <a:buNone/>
            </a:pPr>
            <a:r>
              <a:rPr lang="en" sz="2000" dirty="0">
                <a:latin typeface="Courier New"/>
                <a:ea typeface="Courier New"/>
                <a:cs typeface="Courier New"/>
                <a:sym typeface="Courier New"/>
              </a:rPr>
              <a:t>hi</a:t>
            </a:r>
          </a:p>
          <a:p>
            <a:pPr marL="457200" lvl="0" indent="0" rtl="0">
              <a:buClr>
                <a:srgbClr val="000000"/>
              </a:buClr>
              <a:buSzPct val="61111"/>
              <a:buFont typeface="Arial"/>
              <a:buNone/>
            </a:pPr>
            <a:r>
              <a:rPr lang="en" sz="2000" dirty="0">
                <a:latin typeface="Courier New"/>
                <a:ea typeface="Courier New"/>
                <a:cs typeface="Courier New"/>
                <a:sym typeface="Courier New"/>
              </a:rPr>
              <a:t>hi</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160451960"/>
      </p:ext>
    </p:extLst>
  </p:cSld>
  <p:clrMapOvr>
    <a:masterClrMapping/>
  </p:clrMapOvr>
  <p:transition spd="slow">
    <p:cut/>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while</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sz="2800" dirty="0"/>
              <a:t>What will the following code print?</a:t>
            </a:r>
          </a:p>
          <a:p>
            <a:pPr marL="457200" lvl="0" indent="0" rtl="0">
              <a:buClr>
                <a:srgbClr val="000000"/>
              </a:buClr>
              <a:buSzPct val="61111"/>
              <a:buFont typeface="Arial"/>
              <a:buNone/>
            </a:pPr>
            <a:r>
              <a:rPr lang="en" sz="2000" dirty="0">
                <a:latin typeface="Courier New"/>
                <a:ea typeface="Courier New"/>
                <a:cs typeface="Courier New"/>
                <a:sym typeface="Courier New"/>
              </a:rPr>
              <a:t>x = 0</a:t>
            </a:r>
          </a:p>
          <a:p>
            <a:pPr marL="457200" lvl="0" indent="0" rtl="0">
              <a:buClr>
                <a:srgbClr val="000000"/>
              </a:buClr>
              <a:buSzPct val="61111"/>
              <a:buFont typeface="Arial"/>
              <a:buNone/>
            </a:pPr>
            <a:r>
              <a:rPr lang="en" sz="2000" dirty="0">
                <a:latin typeface="Courier New"/>
                <a:ea typeface="Courier New"/>
                <a:cs typeface="Courier New"/>
                <a:sym typeface="Courier New"/>
              </a:rPr>
              <a:t>while x &lt; 4:</a:t>
            </a:r>
          </a:p>
          <a:p>
            <a:pPr marL="457200" lvl="0" indent="0" rtl="0">
              <a:buClr>
                <a:srgbClr val="000000"/>
              </a:buClr>
              <a:buSzPct val="61111"/>
              <a:buFont typeface="Arial"/>
              <a:buNone/>
            </a:pPr>
            <a:r>
              <a:rPr lang="en" sz="2000" dirty="0">
                <a:latin typeface="Courier New"/>
                <a:ea typeface="Courier New"/>
                <a:cs typeface="Courier New"/>
                <a:sym typeface="Courier New"/>
              </a:rPr>
              <a:t>    </a:t>
            </a:r>
            <a:r>
              <a:rPr lang="en-US" sz="2000" dirty="0">
                <a:latin typeface="Courier New"/>
                <a:ea typeface="Courier New"/>
                <a:cs typeface="Courier New"/>
                <a:sym typeface="Courier New"/>
              </a:rPr>
              <a:t>print(</a:t>
            </a:r>
            <a:r>
              <a:rPr lang="en" sz="2000" dirty="0">
                <a:latin typeface="Courier New"/>
                <a:ea typeface="Courier New"/>
                <a:cs typeface="Courier New"/>
                <a:sym typeface="Courier New"/>
              </a:rPr>
              <a:t>x)</a:t>
            </a:r>
          </a:p>
          <a:p>
            <a:pPr marL="457200" lvl="0" indent="0" rtl="0">
              <a:buClr>
                <a:srgbClr val="000000"/>
              </a:buClr>
              <a:buSzPct val="61111"/>
              <a:buFont typeface="Arial"/>
              <a:buNone/>
            </a:pPr>
            <a:r>
              <a:rPr lang="en" sz="2000" dirty="0">
                <a:latin typeface="Courier New"/>
                <a:ea typeface="Courier New"/>
                <a:cs typeface="Courier New"/>
                <a:sym typeface="Courier New"/>
              </a:rPr>
              <a:t>    x = x + 1</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2911028280"/>
      </p:ext>
    </p:extLst>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2"/>
          <p:cNvSpPr txBox="1">
            <a:spLocks noGrp="1"/>
          </p:cNvSpPr>
          <p:nvPr>
            <p:ph type="title"/>
          </p:nvPr>
        </p:nvSpPr>
        <p:spPr>
          <a:xfrm>
            <a:off x="457200" y="1063228"/>
            <a:ext cx="8229600" cy="857400"/>
          </a:xfrm>
          <a:prstGeom prst="rect">
            <a:avLst/>
          </a:prstGeom>
          <a:noFill/>
          <a:ln>
            <a:noFill/>
          </a:ln>
        </p:spPr>
        <p:txBody>
          <a:bodyPr spcFirstLastPara="1" vert="horz" wrap="square" lIns="91425" tIns="45700" rIns="91425" bIns="45700" rtlCol="0" anchor="ctr" anchorCtr="0">
            <a:noAutofit/>
          </a:bodyPr>
          <a:lstStyle/>
          <a:p>
            <a:pPr>
              <a:spcBef>
                <a:spcPts val="0"/>
              </a:spcBef>
              <a:buClr>
                <a:schemeClr val="dk1"/>
              </a:buClr>
              <a:buSzPts val="4400"/>
            </a:pPr>
            <a:r>
              <a:rPr lang="en"/>
              <a:t>“and” and “or” operators</a:t>
            </a:r>
            <a:endParaRPr/>
          </a:p>
        </p:txBody>
      </p:sp>
      <p:sp>
        <p:nvSpPr>
          <p:cNvPr id="186" name="Google Shape;186;p32"/>
          <p:cNvSpPr txBox="1">
            <a:spLocks noGrp="1"/>
          </p:cNvSpPr>
          <p:nvPr>
            <p:ph type="body" idx="1"/>
          </p:nvPr>
        </p:nvSpPr>
        <p:spPr>
          <a:xfrm>
            <a:off x="457200" y="2057400"/>
            <a:ext cx="8229600" cy="3394500"/>
          </a:xfrm>
          <a:prstGeom prst="rect">
            <a:avLst/>
          </a:prstGeom>
          <a:noFill/>
          <a:ln>
            <a:noFill/>
          </a:ln>
        </p:spPr>
        <p:txBody>
          <a:bodyPr spcFirstLastPara="1" vert="horz" wrap="square" lIns="91425" tIns="45700" rIns="91425" bIns="45700" rtlCol="0" anchor="t" anchorCtr="0">
            <a:noAutofit/>
          </a:bodyPr>
          <a:lstStyle/>
          <a:p>
            <a:pPr marL="0" indent="0">
              <a:spcBef>
                <a:spcPts val="0"/>
              </a:spcBef>
              <a:buClr>
                <a:schemeClr val="dk1"/>
              </a:buClr>
              <a:buSzPts val="1100"/>
              <a:buNone/>
            </a:pPr>
            <a:r>
              <a:rPr lang="en"/>
              <a:t>smile </a:t>
            </a:r>
            <a:r>
              <a:rPr lang="en">
                <a:solidFill>
                  <a:srgbClr val="9900FF"/>
                </a:solidFill>
              </a:rPr>
              <a:t>=</a:t>
            </a:r>
            <a:r>
              <a:rPr lang="en"/>
              <a:t> </a:t>
            </a:r>
            <a:r>
              <a:rPr lang="en">
                <a:solidFill>
                  <a:srgbClr val="38761D"/>
                </a:solidFill>
              </a:rPr>
              <a:t>True</a:t>
            </a:r>
            <a:endParaRPr>
              <a:solidFill>
                <a:srgbClr val="38761D"/>
              </a:solidFill>
            </a:endParaRPr>
          </a:p>
          <a:p>
            <a:pPr marL="0" indent="0">
              <a:spcBef>
                <a:spcPts val="0"/>
              </a:spcBef>
              <a:buClr>
                <a:schemeClr val="dk1"/>
              </a:buClr>
              <a:buSzPts val="1100"/>
              <a:buNone/>
            </a:pPr>
            <a:r>
              <a:rPr lang="en"/>
              <a:t>age </a:t>
            </a:r>
            <a:r>
              <a:rPr lang="en">
                <a:solidFill>
                  <a:srgbClr val="9900FF"/>
                </a:solidFill>
              </a:rPr>
              <a:t>=</a:t>
            </a:r>
            <a:r>
              <a:rPr lang="en"/>
              <a:t> </a:t>
            </a:r>
            <a:r>
              <a:rPr lang="en">
                <a:solidFill>
                  <a:srgbClr val="38761D"/>
                </a:solidFill>
              </a:rPr>
              <a:t>27</a:t>
            </a:r>
            <a:endParaRPr>
              <a:solidFill>
                <a:srgbClr val="38761D"/>
              </a:solidFill>
            </a:endParaRPr>
          </a:p>
          <a:p>
            <a:pPr marL="0" indent="0">
              <a:spcBef>
                <a:spcPts val="0"/>
              </a:spcBef>
              <a:buClr>
                <a:schemeClr val="dk1"/>
              </a:buClr>
              <a:buSzPts val="1100"/>
              <a:buNone/>
            </a:pPr>
            <a:endParaRPr/>
          </a:p>
          <a:p>
            <a:pPr marL="0" indent="0">
              <a:spcBef>
                <a:spcPts val="0"/>
              </a:spcBef>
              <a:buClr>
                <a:schemeClr val="dk1"/>
              </a:buClr>
              <a:buSzPts val="1100"/>
              <a:buNone/>
            </a:pPr>
            <a:r>
              <a:rPr lang="en">
                <a:solidFill>
                  <a:srgbClr val="38761D"/>
                </a:solidFill>
              </a:rPr>
              <a:t>if </a:t>
            </a:r>
            <a:r>
              <a:rPr lang="en"/>
              <a:t>smile </a:t>
            </a:r>
            <a:r>
              <a:rPr lang="en">
                <a:solidFill>
                  <a:srgbClr val="38761D"/>
                </a:solidFill>
              </a:rPr>
              <a:t>and</a:t>
            </a:r>
            <a:r>
              <a:rPr lang="en"/>
              <a:t> age</a:t>
            </a:r>
            <a:r>
              <a:rPr lang="en">
                <a:solidFill>
                  <a:srgbClr val="9900FF"/>
                </a:solidFill>
              </a:rPr>
              <a:t>&lt;=</a:t>
            </a:r>
            <a:r>
              <a:rPr lang="en">
                <a:solidFill>
                  <a:srgbClr val="38761D"/>
                </a:solidFill>
              </a:rPr>
              <a:t>13</a:t>
            </a:r>
            <a:r>
              <a:rPr lang="en"/>
              <a:t>:</a:t>
            </a:r>
            <a:endParaRPr/>
          </a:p>
          <a:p>
            <a:pPr marL="0" indent="0">
              <a:spcBef>
                <a:spcPts val="0"/>
              </a:spcBef>
              <a:buClr>
                <a:schemeClr val="dk1"/>
              </a:buClr>
              <a:buSzPts val="1100"/>
              <a:buNone/>
            </a:pPr>
            <a:r>
              <a:rPr lang="en"/>
              <a:t>    </a:t>
            </a:r>
            <a:r>
              <a:rPr lang="en">
                <a:solidFill>
                  <a:srgbClr val="38761D"/>
                </a:solidFill>
              </a:rPr>
              <a:t>print</a:t>
            </a:r>
            <a:r>
              <a:rPr lang="en"/>
              <a:t>(</a:t>
            </a:r>
            <a:r>
              <a:rPr lang="en">
                <a:solidFill>
                  <a:srgbClr val="FF0000"/>
                </a:solidFill>
              </a:rPr>
              <a:t>"smile back!"</a:t>
            </a:r>
            <a:r>
              <a:rPr lang="en"/>
              <a:t>)</a:t>
            </a:r>
            <a:endParaRPr/>
          </a:p>
          <a:p>
            <a:pPr marL="0" indent="0">
              <a:spcBef>
                <a:spcPts val="0"/>
              </a:spcBef>
              <a:buClr>
                <a:schemeClr val="dk1"/>
              </a:buClr>
              <a:buSzPts val="1100"/>
              <a:buNone/>
            </a:pPr>
            <a:r>
              <a:rPr lang="en">
                <a:solidFill>
                  <a:srgbClr val="38761D"/>
                </a:solidFill>
              </a:rPr>
              <a:t>else</a:t>
            </a:r>
            <a:r>
              <a:rPr lang="en"/>
              <a:t>:</a:t>
            </a:r>
            <a:endParaRPr/>
          </a:p>
          <a:p>
            <a:pPr marL="0" indent="0">
              <a:spcBef>
                <a:spcPts val="0"/>
              </a:spcBef>
              <a:buClr>
                <a:schemeClr val="dk1"/>
              </a:buClr>
              <a:buSzPts val="1100"/>
              <a:buNone/>
            </a:pPr>
            <a:r>
              <a:rPr lang="en"/>
              <a:t>    </a:t>
            </a:r>
            <a:r>
              <a:rPr lang="en">
                <a:solidFill>
                  <a:srgbClr val="38761D"/>
                </a:solidFill>
              </a:rPr>
              <a:t>print</a:t>
            </a:r>
            <a:r>
              <a:rPr lang="en"/>
              <a:t>(</a:t>
            </a:r>
            <a:r>
              <a:rPr lang="en">
                <a:solidFill>
                  <a:srgbClr val="FF0000"/>
                </a:solidFill>
              </a:rPr>
              <a:t>"turn away"</a:t>
            </a:r>
            <a:r>
              <a:rPr lang="en"/>
              <a:t>)</a:t>
            </a:r>
            <a:endParaRPr/>
          </a:p>
          <a:p>
            <a:pPr marL="0" indent="0">
              <a:spcBef>
                <a:spcPts val="0"/>
              </a:spcBef>
              <a:buNone/>
            </a:pPr>
            <a:endParaRPr/>
          </a:p>
        </p:txBody>
      </p:sp>
      <p:sp>
        <p:nvSpPr>
          <p:cNvPr id="187" name="Google Shape;187;p32"/>
          <p:cNvSpPr txBox="1">
            <a:spLocks noGrp="1"/>
          </p:cNvSpPr>
          <p:nvPr>
            <p:ph type="sldNum" idx="12"/>
          </p:nvPr>
        </p:nvSpPr>
        <p:spPr>
          <a:xfrm>
            <a:off x="6553200" y="5624513"/>
            <a:ext cx="2133600" cy="273900"/>
          </a:xfrm>
          <a:prstGeom prst="rect">
            <a:avLst/>
          </a:prstGeom>
          <a:noFill/>
          <a:ln>
            <a:noFill/>
          </a:ln>
        </p:spPr>
        <p:txBody>
          <a:bodyPr spcFirstLastPara="1" vert="horz" wrap="square" lIns="91425" tIns="45700" rIns="91425" bIns="45700" rtlCol="0" anchor="ctr" anchorCtr="0">
            <a:noAutofit/>
          </a:bodyPr>
          <a:lstStyle/>
          <a:p>
            <a:fld id="{00000000-1234-1234-1234-123412341234}" type="slidenum">
              <a:rPr lang="en"/>
              <a:pPr/>
              <a:t>5</a:t>
            </a:fld>
            <a:endParaRPr/>
          </a:p>
        </p:txBody>
      </p:sp>
    </p:spTree>
    <p:extLst>
      <p:ext uri="{BB962C8B-B14F-4D97-AF65-F5344CB8AC3E}">
        <p14:creationId xmlns:p14="http://schemas.microsoft.com/office/powerpoint/2010/main" val="2509141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while</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sz="2800" dirty="0"/>
              <a:t>What will the following code print?</a:t>
            </a:r>
          </a:p>
          <a:p>
            <a:pPr marL="457200" lvl="0" indent="0" rtl="0">
              <a:buClr>
                <a:srgbClr val="000000"/>
              </a:buClr>
              <a:buSzPct val="61111"/>
              <a:buFont typeface="Arial"/>
              <a:buNone/>
            </a:pPr>
            <a:r>
              <a:rPr lang="en" sz="2000" dirty="0">
                <a:latin typeface="Courier New"/>
                <a:ea typeface="Courier New"/>
                <a:cs typeface="Courier New"/>
                <a:sym typeface="Courier New"/>
              </a:rPr>
              <a:t>x = 0</a:t>
            </a:r>
          </a:p>
          <a:p>
            <a:pPr marL="457200" lvl="0" indent="0" rtl="0">
              <a:buClr>
                <a:srgbClr val="000000"/>
              </a:buClr>
              <a:buSzPct val="61111"/>
              <a:buFont typeface="Arial"/>
              <a:buNone/>
            </a:pPr>
            <a:r>
              <a:rPr lang="en" sz="2000" dirty="0">
                <a:latin typeface="Courier New"/>
                <a:ea typeface="Courier New"/>
                <a:cs typeface="Courier New"/>
                <a:sym typeface="Courier New"/>
              </a:rPr>
              <a:t>while x &lt; 4:</a:t>
            </a:r>
          </a:p>
          <a:p>
            <a:pPr marL="457200" lvl="0" indent="0" rtl="0">
              <a:buClr>
                <a:srgbClr val="000000"/>
              </a:buClr>
              <a:buSzPct val="61111"/>
              <a:buFont typeface="Arial"/>
              <a:buNone/>
            </a:pPr>
            <a:r>
              <a:rPr lang="en" sz="2000" dirty="0">
                <a:latin typeface="Courier New"/>
                <a:ea typeface="Courier New"/>
                <a:cs typeface="Courier New"/>
                <a:sym typeface="Courier New"/>
              </a:rPr>
              <a:t>    </a:t>
            </a:r>
            <a:r>
              <a:rPr lang="en-US" sz="2000" dirty="0">
                <a:latin typeface="Courier New"/>
                <a:ea typeface="Courier New"/>
                <a:cs typeface="Courier New"/>
                <a:sym typeface="Courier New"/>
              </a:rPr>
              <a:t>print(</a:t>
            </a:r>
            <a:r>
              <a:rPr lang="en" sz="2000" dirty="0">
                <a:latin typeface="Courier New"/>
                <a:ea typeface="Courier New"/>
                <a:cs typeface="Courier New"/>
                <a:sym typeface="Courier New"/>
              </a:rPr>
              <a:t>x)</a:t>
            </a:r>
          </a:p>
          <a:p>
            <a:pPr marL="457200" lvl="0" indent="0" rtl="0">
              <a:buClr>
                <a:srgbClr val="000000"/>
              </a:buClr>
              <a:buSzPct val="61111"/>
              <a:buFont typeface="Arial"/>
              <a:buNone/>
            </a:pPr>
            <a:r>
              <a:rPr lang="en" sz="2000" dirty="0">
                <a:latin typeface="Courier New"/>
                <a:ea typeface="Courier New"/>
                <a:cs typeface="Courier New"/>
                <a:sym typeface="Courier New"/>
              </a:rPr>
              <a:t>    x = x + 1</a:t>
            </a:r>
          </a:p>
          <a:p>
            <a:endParaRPr lang="en" sz="1800" dirty="0">
              <a:latin typeface="Courier New"/>
              <a:ea typeface="Courier New"/>
              <a:cs typeface="Courier New"/>
              <a:sym typeface="Courier New"/>
            </a:endParaRPr>
          </a:p>
          <a:p>
            <a:pPr lvl="0" rtl="0">
              <a:buClr>
                <a:srgbClr val="000000"/>
              </a:buClr>
              <a:buSzPct val="36666"/>
              <a:buFont typeface="Arial"/>
              <a:buNone/>
            </a:pPr>
            <a:r>
              <a:rPr lang="en" sz="2800" dirty="0"/>
              <a:t>Result:</a:t>
            </a:r>
          </a:p>
          <a:p>
            <a:pPr marL="457200" lvl="0" indent="0" rtl="0">
              <a:buClr>
                <a:srgbClr val="000000"/>
              </a:buClr>
              <a:buSzPct val="61111"/>
              <a:buFont typeface="Arial"/>
              <a:buNone/>
            </a:pPr>
            <a:r>
              <a:rPr lang="en" sz="2000" dirty="0">
                <a:latin typeface="Courier New"/>
                <a:ea typeface="Courier New"/>
                <a:cs typeface="Courier New"/>
                <a:sym typeface="Courier New"/>
              </a:rPr>
              <a:t>0</a:t>
            </a:r>
          </a:p>
          <a:p>
            <a:pPr marL="457200" lvl="0" indent="0" rtl="0">
              <a:buClr>
                <a:srgbClr val="000000"/>
              </a:buClr>
              <a:buSzPct val="61111"/>
              <a:buFont typeface="Arial"/>
              <a:buNone/>
            </a:pPr>
            <a:r>
              <a:rPr lang="en" sz="2000" dirty="0">
                <a:latin typeface="Courier New"/>
                <a:ea typeface="Courier New"/>
                <a:cs typeface="Courier New"/>
                <a:sym typeface="Courier New"/>
              </a:rPr>
              <a:t>1</a:t>
            </a:r>
          </a:p>
          <a:p>
            <a:pPr marL="457200" lvl="0" indent="0" rtl="0">
              <a:buClr>
                <a:srgbClr val="000000"/>
              </a:buClr>
              <a:buSzPct val="61111"/>
              <a:buFont typeface="Arial"/>
              <a:buNone/>
            </a:pPr>
            <a:r>
              <a:rPr lang="en" sz="2000" dirty="0">
                <a:latin typeface="Courier New"/>
                <a:ea typeface="Courier New"/>
                <a:cs typeface="Courier New"/>
                <a:sym typeface="Courier New"/>
              </a:rPr>
              <a:t>2</a:t>
            </a:r>
          </a:p>
          <a:p>
            <a:pPr marL="457200" lvl="0" indent="0" rtl="0">
              <a:buClr>
                <a:srgbClr val="000000"/>
              </a:buClr>
              <a:buSzPct val="61111"/>
              <a:buFont typeface="Arial"/>
              <a:buNone/>
            </a:pPr>
            <a:r>
              <a:rPr lang="en" sz="2000" dirty="0">
                <a:latin typeface="Courier New"/>
                <a:ea typeface="Courier New"/>
                <a:cs typeface="Courier New"/>
                <a:sym typeface="Courier New"/>
              </a:rPr>
              <a:t>3</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592618996"/>
      </p:ext>
    </p:extLst>
  </p:cSld>
  <p:clrMapOvr>
    <a:masterClrMapping/>
  </p:clrMapOvr>
  <p:transition spd="slow">
    <p:cut/>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while</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sz="2800" dirty="0"/>
              <a:t>What will the following code print?</a:t>
            </a:r>
          </a:p>
          <a:p>
            <a:pPr marL="457200" lvl="0" indent="0" rtl="0">
              <a:buClr>
                <a:srgbClr val="000000"/>
              </a:buClr>
              <a:buSzPct val="61111"/>
              <a:buFont typeface="Arial"/>
              <a:buNone/>
            </a:pPr>
            <a:r>
              <a:rPr lang="en" sz="2000" dirty="0">
                <a:latin typeface="Courier New"/>
                <a:ea typeface="Courier New"/>
                <a:cs typeface="Courier New"/>
                <a:sym typeface="Courier New"/>
              </a:rPr>
              <a:t>x = 0</a:t>
            </a:r>
          </a:p>
          <a:p>
            <a:pPr marL="457200" lvl="0" indent="0" rtl="0">
              <a:buClr>
                <a:srgbClr val="000000"/>
              </a:buClr>
              <a:buSzPct val="61111"/>
              <a:buFont typeface="Arial"/>
              <a:buNone/>
            </a:pPr>
            <a:r>
              <a:rPr lang="en" sz="2000" dirty="0">
                <a:latin typeface="Courier New"/>
                <a:ea typeface="Courier New"/>
                <a:cs typeface="Courier New"/>
                <a:sym typeface="Courier New"/>
              </a:rPr>
              <a:t>while x &lt; 4:</a:t>
            </a:r>
          </a:p>
          <a:p>
            <a:pPr marL="457200" lvl="0" indent="0" rtl="0">
              <a:buClr>
                <a:srgbClr val="000000"/>
              </a:buClr>
              <a:buSzPct val="61111"/>
              <a:buFont typeface="Arial"/>
              <a:buNone/>
            </a:pPr>
            <a:r>
              <a:rPr lang="en" sz="2000" dirty="0">
                <a:latin typeface="Courier New"/>
                <a:ea typeface="Courier New"/>
                <a:cs typeface="Courier New"/>
                <a:sym typeface="Courier New"/>
              </a:rPr>
              <a:t>    x = x + 1</a:t>
            </a:r>
          </a:p>
          <a:p>
            <a:pPr marL="457200" lvl="0" indent="0" rtl="0">
              <a:buClr>
                <a:srgbClr val="000000"/>
              </a:buClr>
              <a:buSzPct val="61111"/>
              <a:buFont typeface="Arial"/>
              <a:buNone/>
            </a:pPr>
            <a:r>
              <a:rPr lang="en" sz="2000" dirty="0">
                <a:latin typeface="Courier New"/>
                <a:ea typeface="Courier New"/>
                <a:cs typeface="Courier New"/>
                <a:sym typeface="Courier New"/>
              </a:rPr>
              <a:t>    </a:t>
            </a:r>
            <a:r>
              <a:rPr lang="en-US" sz="2000" dirty="0">
                <a:latin typeface="Courier New"/>
                <a:ea typeface="Courier New"/>
                <a:cs typeface="Courier New"/>
                <a:sym typeface="Courier New"/>
              </a:rPr>
              <a:t>print(</a:t>
            </a:r>
            <a:r>
              <a:rPr lang="en" sz="2000" dirty="0">
                <a:latin typeface="Courier New"/>
                <a:ea typeface="Courier New"/>
                <a:cs typeface="Courier New"/>
                <a:sym typeface="Courier New"/>
              </a:rPr>
              <a:t>x)</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712632128"/>
      </p:ext>
    </p:extLst>
  </p:cSld>
  <p:clrMapOvr>
    <a:masterClrMapping/>
  </p:clrMapOvr>
  <p:transition spd="slow">
    <p:cu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while</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sz="2800" dirty="0"/>
              <a:t>What will the following code print?</a:t>
            </a:r>
          </a:p>
          <a:p>
            <a:pPr marL="457200" lvl="0" indent="0" rtl="0">
              <a:buClr>
                <a:srgbClr val="000000"/>
              </a:buClr>
              <a:buSzPct val="61111"/>
              <a:buFont typeface="Arial"/>
              <a:buNone/>
            </a:pPr>
            <a:r>
              <a:rPr lang="en" sz="2000" dirty="0">
                <a:latin typeface="Courier New"/>
                <a:ea typeface="Courier New"/>
                <a:cs typeface="Courier New"/>
                <a:sym typeface="Courier New"/>
              </a:rPr>
              <a:t>x = 0</a:t>
            </a:r>
          </a:p>
          <a:p>
            <a:pPr marL="457200" lvl="0" indent="0" rtl="0">
              <a:buClr>
                <a:srgbClr val="000000"/>
              </a:buClr>
              <a:buSzPct val="61111"/>
              <a:buFont typeface="Arial"/>
              <a:buNone/>
            </a:pPr>
            <a:r>
              <a:rPr lang="en" sz="2000" dirty="0">
                <a:latin typeface="Courier New"/>
                <a:ea typeface="Courier New"/>
                <a:cs typeface="Courier New"/>
                <a:sym typeface="Courier New"/>
              </a:rPr>
              <a:t>while x &lt; 4:</a:t>
            </a:r>
          </a:p>
          <a:p>
            <a:pPr marL="457200" lvl="0" indent="0" rtl="0">
              <a:buClr>
                <a:srgbClr val="000000"/>
              </a:buClr>
              <a:buSzPct val="61111"/>
              <a:buFont typeface="Arial"/>
              <a:buNone/>
            </a:pPr>
            <a:r>
              <a:rPr lang="en" sz="2000" dirty="0">
                <a:latin typeface="Courier New"/>
                <a:ea typeface="Courier New"/>
                <a:cs typeface="Courier New"/>
                <a:sym typeface="Courier New"/>
              </a:rPr>
              <a:t>    x = x + 1</a:t>
            </a:r>
          </a:p>
          <a:p>
            <a:pPr marL="457200" lvl="0" indent="0" rtl="0">
              <a:buClr>
                <a:srgbClr val="000000"/>
              </a:buClr>
              <a:buSzPct val="61111"/>
              <a:buFont typeface="Arial"/>
              <a:buNone/>
            </a:pPr>
            <a:r>
              <a:rPr lang="en" sz="2000" dirty="0">
                <a:latin typeface="Courier New"/>
                <a:ea typeface="Courier New"/>
                <a:cs typeface="Courier New"/>
                <a:sym typeface="Courier New"/>
              </a:rPr>
              <a:t>    </a:t>
            </a:r>
            <a:r>
              <a:rPr lang="en-US" sz="2000" dirty="0">
                <a:latin typeface="Courier New"/>
                <a:ea typeface="Courier New"/>
                <a:cs typeface="Courier New"/>
                <a:sym typeface="Courier New"/>
              </a:rPr>
              <a:t>print(</a:t>
            </a:r>
            <a:r>
              <a:rPr lang="en" sz="2000" dirty="0">
                <a:latin typeface="Courier New"/>
                <a:ea typeface="Courier New"/>
                <a:cs typeface="Courier New"/>
                <a:sym typeface="Courier New"/>
              </a:rPr>
              <a:t>x)</a:t>
            </a:r>
          </a:p>
          <a:p>
            <a:endParaRPr lang="en" sz="1800" dirty="0">
              <a:latin typeface="Courier New"/>
              <a:ea typeface="Courier New"/>
              <a:cs typeface="Courier New"/>
              <a:sym typeface="Courier New"/>
            </a:endParaRPr>
          </a:p>
          <a:p>
            <a:pPr lvl="0" rtl="0">
              <a:buClr>
                <a:srgbClr val="000000"/>
              </a:buClr>
              <a:buSzPct val="36666"/>
              <a:buFont typeface="Arial"/>
              <a:buNone/>
            </a:pPr>
            <a:r>
              <a:rPr lang="en" sz="2800" dirty="0"/>
              <a:t>Result:</a:t>
            </a:r>
            <a:endParaRPr lang="en" sz="2000" dirty="0">
              <a:latin typeface="Courier New"/>
              <a:ea typeface="Courier New"/>
              <a:cs typeface="Courier New"/>
              <a:sym typeface="Courier New"/>
            </a:endParaRPr>
          </a:p>
          <a:p>
            <a:pPr marL="457200" lvl="0" indent="0" rtl="0">
              <a:buClr>
                <a:srgbClr val="000000"/>
              </a:buClr>
              <a:buSzPct val="61111"/>
              <a:buFont typeface="Arial"/>
              <a:buNone/>
            </a:pPr>
            <a:r>
              <a:rPr lang="en" sz="2000" dirty="0">
                <a:latin typeface="Courier New"/>
                <a:ea typeface="Courier New"/>
                <a:cs typeface="Courier New"/>
                <a:sym typeface="Courier New"/>
              </a:rPr>
              <a:t>1</a:t>
            </a:r>
          </a:p>
          <a:p>
            <a:pPr marL="457200" lvl="0" indent="0" rtl="0">
              <a:buClr>
                <a:srgbClr val="000000"/>
              </a:buClr>
              <a:buSzPct val="61111"/>
              <a:buFont typeface="Arial"/>
              <a:buNone/>
            </a:pPr>
            <a:r>
              <a:rPr lang="en" sz="2000" dirty="0">
                <a:latin typeface="Courier New"/>
                <a:ea typeface="Courier New"/>
                <a:cs typeface="Courier New"/>
                <a:sym typeface="Courier New"/>
              </a:rPr>
              <a:t>2</a:t>
            </a:r>
          </a:p>
          <a:p>
            <a:pPr marL="457200" lvl="0" indent="0" rtl="0">
              <a:buClr>
                <a:srgbClr val="000000"/>
              </a:buClr>
              <a:buSzPct val="61111"/>
              <a:buFont typeface="Arial"/>
              <a:buNone/>
            </a:pPr>
            <a:r>
              <a:rPr lang="en" sz="2000" dirty="0">
                <a:latin typeface="Courier New"/>
                <a:ea typeface="Courier New"/>
                <a:cs typeface="Courier New"/>
                <a:sym typeface="Courier New"/>
              </a:rPr>
              <a:t>3</a:t>
            </a:r>
          </a:p>
          <a:p>
            <a:pPr marL="457200" lvl="0" indent="0" rtl="0">
              <a:buClr>
                <a:srgbClr val="000000"/>
              </a:buClr>
              <a:buSzPct val="61111"/>
              <a:buFont typeface="Arial"/>
              <a:buNone/>
            </a:pPr>
            <a:r>
              <a:rPr lang="en" sz="2000" dirty="0">
                <a:latin typeface="Courier New"/>
                <a:ea typeface="Courier New"/>
                <a:cs typeface="Courier New"/>
                <a:sym typeface="Courier New"/>
              </a:rPr>
              <a:t>4</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644608125"/>
      </p:ext>
    </p:extLst>
  </p:cSld>
  <p:clrMapOvr>
    <a:masterClrMapping/>
  </p:clrMapOvr>
  <p:transition spd="slow">
    <p:cut/>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while</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sz="2800" dirty="0"/>
              <a:t>What will the following code print?</a:t>
            </a:r>
          </a:p>
          <a:p>
            <a:pPr marL="457200" lvl="0" indent="0" rtl="0">
              <a:buClr>
                <a:srgbClr val="000000"/>
              </a:buClr>
              <a:buSzPct val="61111"/>
              <a:buFont typeface="Arial"/>
              <a:buNone/>
            </a:pPr>
            <a:r>
              <a:rPr lang="en" sz="2000" dirty="0">
                <a:latin typeface="Courier New"/>
                <a:ea typeface="Courier New"/>
                <a:cs typeface="Courier New"/>
                <a:sym typeface="Courier New"/>
              </a:rPr>
              <a:t>x = 0</a:t>
            </a:r>
          </a:p>
          <a:p>
            <a:pPr marL="457200" lvl="0" indent="0" rtl="0">
              <a:buClr>
                <a:srgbClr val="000000"/>
              </a:buClr>
              <a:buSzPct val="61111"/>
              <a:buFont typeface="Arial"/>
              <a:buNone/>
            </a:pPr>
            <a:r>
              <a:rPr lang="en" sz="2000" dirty="0">
                <a:latin typeface="Courier New"/>
                <a:ea typeface="Courier New"/>
                <a:cs typeface="Courier New"/>
                <a:sym typeface="Courier New"/>
              </a:rPr>
              <a:t>while x &lt; 4:</a:t>
            </a:r>
          </a:p>
          <a:p>
            <a:pPr marL="457200" lvl="0" indent="0" rtl="0">
              <a:buClr>
                <a:srgbClr val="000000"/>
              </a:buClr>
              <a:buSzPct val="61111"/>
              <a:buFont typeface="Arial"/>
              <a:buNone/>
            </a:pPr>
            <a:r>
              <a:rPr lang="en" sz="2000" dirty="0">
                <a:latin typeface="Courier New"/>
                <a:ea typeface="Courier New"/>
                <a:cs typeface="Courier New"/>
                <a:sym typeface="Courier New"/>
              </a:rPr>
              <a:t>    x = x + 1</a:t>
            </a:r>
          </a:p>
          <a:p>
            <a:pPr marL="457200" lvl="0" indent="0" rtl="0">
              <a:buClr>
                <a:srgbClr val="000000"/>
              </a:buClr>
              <a:buSzPct val="61111"/>
              <a:buFont typeface="Arial"/>
              <a:buNone/>
            </a:pPr>
            <a:r>
              <a:rPr lang="en-US" sz="2000" dirty="0">
                <a:latin typeface="Courier New"/>
                <a:ea typeface="Courier New"/>
                <a:cs typeface="Courier New"/>
                <a:sym typeface="Courier New"/>
              </a:rPr>
              <a:t>print(</a:t>
            </a:r>
            <a:r>
              <a:rPr lang="en" sz="2000" dirty="0">
                <a:latin typeface="Courier New"/>
                <a:ea typeface="Courier New"/>
                <a:cs typeface="Courier New"/>
                <a:sym typeface="Courier New"/>
              </a:rPr>
              <a:t>x)</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022324431"/>
      </p:ext>
    </p:extLst>
  </p:cSld>
  <p:clrMapOvr>
    <a:masterClrMapping/>
  </p:clrMapOvr>
  <p:transition spd="slow">
    <p:cut/>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Practice with </a:t>
            </a:r>
            <a:r>
              <a:rPr lang="en" dirty="0">
                <a:latin typeface="Courier New"/>
                <a:ea typeface="Courier New"/>
                <a:cs typeface="Courier New"/>
                <a:sym typeface="Courier New"/>
              </a:rPr>
              <a:t>while</a:t>
            </a:r>
          </a:p>
        </p:txBody>
      </p:sp>
      <p:sp>
        <p:nvSpPr>
          <p:cNvPr id="260" name="Shape 26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sz="2800" dirty="0"/>
              <a:t>What will the following code print?</a:t>
            </a:r>
          </a:p>
          <a:p>
            <a:pPr marL="457200" lvl="0" indent="0" rtl="0">
              <a:buClr>
                <a:srgbClr val="000000"/>
              </a:buClr>
              <a:buSzPct val="61111"/>
              <a:buFont typeface="Arial"/>
              <a:buNone/>
            </a:pPr>
            <a:r>
              <a:rPr lang="en" sz="2000" dirty="0">
                <a:latin typeface="Courier New"/>
                <a:ea typeface="Courier New"/>
                <a:cs typeface="Courier New"/>
                <a:sym typeface="Courier New"/>
              </a:rPr>
              <a:t>x = 0</a:t>
            </a:r>
          </a:p>
          <a:p>
            <a:pPr marL="457200" lvl="0" indent="0" rtl="0">
              <a:buClr>
                <a:srgbClr val="000000"/>
              </a:buClr>
              <a:buSzPct val="61111"/>
              <a:buFont typeface="Arial"/>
              <a:buNone/>
            </a:pPr>
            <a:r>
              <a:rPr lang="en" sz="2000" dirty="0">
                <a:latin typeface="Courier New"/>
                <a:ea typeface="Courier New"/>
                <a:cs typeface="Courier New"/>
                <a:sym typeface="Courier New"/>
              </a:rPr>
              <a:t>while x &lt; 4:</a:t>
            </a:r>
          </a:p>
          <a:p>
            <a:pPr marL="457200" lvl="0" indent="0" rtl="0">
              <a:buClr>
                <a:srgbClr val="000000"/>
              </a:buClr>
              <a:buSzPct val="61111"/>
              <a:buFont typeface="Arial"/>
              <a:buNone/>
            </a:pPr>
            <a:r>
              <a:rPr lang="en" sz="2000" dirty="0">
                <a:latin typeface="Courier New"/>
                <a:ea typeface="Courier New"/>
                <a:cs typeface="Courier New"/>
                <a:sym typeface="Courier New"/>
              </a:rPr>
              <a:t>    x = x + 1</a:t>
            </a:r>
          </a:p>
          <a:p>
            <a:pPr marL="457200" lvl="0" indent="0" rtl="0">
              <a:buClr>
                <a:srgbClr val="000000"/>
              </a:buClr>
              <a:buSzPct val="61111"/>
              <a:buFont typeface="Arial"/>
              <a:buNone/>
            </a:pPr>
            <a:r>
              <a:rPr lang="en-US" sz="2000" dirty="0">
                <a:latin typeface="Courier New"/>
                <a:ea typeface="Courier New"/>
                <a:cs typeface="Courier New"/>
                <a:sym typeface="Courier New"/>
              </a:rPr>
              <a:t>print(</a:t>
            </a:r>
            <a:r>
              <a:rPr lang="en" sz="2000" dirty="0">
                <a:latin typeface="Courier New"/>
                <a:ea typeface="Courier New"/>
                <a:cs typeface="Courier New"/>
                <a:sym typeface="Courier New"/>
              </a:rPr>
              <a:t>x)</a:t>
            </a:r>
          </a:p>
          <a:p>
            <a:endParaRPr lang="en" sz="1800" dirty="0">
              <a:latin typeface="Courier New"/>
              <a:ea typeface="Courier New"/>
              <a:cs typeface="Courier New"/>
              <a:sym typeface="Courier New"/>
            </a:endParaRPr>
          </a:p>
          <a:p>
            <a:pPr lvl="0" rtl="0">
              <a:buClr>
                <a:srgbClr val="000000"/>
              </a:buClr>
              <a:buSzPct val="36666"/>
              <a:buFont typeface="Arial"/>
              <a:buNone/>
            </a:pPr>
            <a:r>
              <a:rPr lang="en" sz="2800" dirty="0"/>
              <a:t>Result:</a:t>
            </a:r>
          </a:p>
          <a:p>
            <a:pPr marL="457200" lvl="0" indent="0" rtl="0">
              <a:buClr>
                <a:srgbClr val="000000"/>
              </a:buClr>
              <a:buSzPct val="61111"/>
              <a:buFont typeface="Arial"/>
              <a:buNone/>
            </a:pPr>
            <a:r>
              <a:rPr lang="en" sz="2000" dirty="0">
                <a:latin typeface="Courier New"/>
                <a:ea typeface="Courier New"/>
                <a:cs typeface="Courier New"/>
                <a:sym typeface="Courier New"/>
              </a:rPr>
              <a:t>4</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2421789222"/>
      </p:ext>
    </p:extLst>
  </p:cSld>
  <p:clrMapOvr>
    <a:masterClrMapping/>
  </p:clrMapOvr>
  <p:transition spd="slow">
    <p:cut/>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sz="3200" dirty="0"/>
              <a:t>A more useful example:</a:t>
            </a:r>
            <a:br>
              <a:rPr lang="en" sz="3200" dirty="0"/>
            </a:br>
            <a:r>
              <a:rPr lang="en" sz="3200" dirty="0"/>
              <a:t>Number guessing game</a:t>
            </a:r>
          </a:p>
        </p:txBody>
      </p:sp>
      <p:sp>
        <p:nvSpPr>
          <p:cNvPr id="147" name="Shape 147"/>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61111"/>
              <a:buFont typeface="Arial"/>
              <a:buNone/>
            </a:pPr>
            <a:r>
              <a:rPr lang="en" sz="1800" dirty="0">
                <a:latin typeface="Courier New"/>
                <a:ea typeface="Courier New"/>
                <a:cs typeface="Courier New"/>
                <a:sym typeface="Courier New"/>
              </a:rPr>
              <a:t>secretNumber = 56</a:t>
            </a:r>
          </a:p>
          <a:p>
            <a:pPr lvl="0" rtl="0">
              <a:buClr>
                <a:srgbClr val="000000"/>
              </a:buClr>
              <a:buSzPct val="61111"/>
              <a:buFont typeface="Arial"/>
              <a:buNone/>
            </a:pPr>
            <a:r>
              <a:rPr lang="en" sz="1800" dirty="0">
                <a:latin typeface="Courier New"/>
                <a:ea typeface="Courier New"/>
                <a:cs typeface="Courier New"/>
                <a:sym typeface="Courier New"/>
              </a:rPr>
              <a:t>notGuessed = </a:t>
            </a:r>
            <a:r>
              <a:rPr lang="en" sz="1800" b="1" dirty="0">
                <a:solidFill>
                  <a:schemeClr val="accent1"/>
                </a:solidFill>
                <a:latin typeface="Courier New"/>
                <a:ea typeface="Courier New"/>
                <a:cs typeface="Courier New"/>
                <a:sym typeface="Courier New"/>
              </a:rPr>
              <a:t>True</a:t>
            </a:r>
          </a:p>
          <a:p>
            <a:endParaRPr lang="en" sz="1800" dirty="0">
              <a:latin typeface="Courier New"/>
              <a:ea typeface="Courier New"/>
              <a:cs typeface="Courier New"/>
              <a:sym typeface="Courier New"/>
            </a:endParaRPr>
          </a:p>
          <a:p>
            <a:pPr lvl="0" rtl="0">
              <a:buClr>
                <a:srgbClr val="000000"/>
              </a:buClr>
              <a:buSzPct val="61111"/>
              <a:buFont typeface="Arial"/>
              <a:buNone/>
            </a:pPr>
            <a:r>
              <a:rPr lang="en" sz="1800" b="1" dirty="0">
                <a:solidFill>
                  <a:schemeClr val="accent1"/>
                </a:solidFill>
                <a:latin typeface="Courier New"/>
                <a:ea typeface="Courier New"/>
                <a:cs typeface="Courier New"/>
                <a:sym typeface="Courier New"/>
              </a:rPr>
              <a:t>while</a:t>
            </a:r>
            <a:r>
              <a:rPr lang="en" sz="1800" dirty="0">
                <a:latin typeface="Courier New"/>
                <a:ea typeface="Courier New"/>
                <a:cs typeface="Courier New"/>
                <a:sym typeface="Courier New"/>
              </a:rPr>
              <a:t> (notGuessed):</a:t>
            </a:r>
          </a:p>
          <a:p>
            <a:pPr lvl="0" rtl="0">
              <a:buClr>
                <a:srgbClr val="000000"/>
              </a:buClr>
              <a:buSzPct val="61111"/>
              <a:buFont typeface="Arial"/>
              <a:buNone/>
            </a:pPr>
            <a:r>
              <a:rPr lang="en" sz="1800" dirty="0">
                <a:latin typeface="Courier New"/>
                <a:ea typeface="Courier New"/>
                <a:cs typeface="Courier New"/>
                <a:sym typeface="Courier New"/>
              </a:rPr>
              <a:t>	guess = </a:t>
            </a:r>
            <a:r>
              <a:rPr lang="en" sz="1800" b="1" dirty="0">
                <a:solidFill>
                  <a:schemeClr val="accent1"/>
                </a:solidFill>
                <a:latin typeface="Courier New"/>
                <a:ea typeface="Courier New"/>
                <a:cs typeface="Courier New"/>
                <a:sym typeface="Courier New"/>
              </a:rPr>
              <a:t>int</a:t>
            </a:r>
            <a:r>
              <a:rPr lang="en" sz="1800" dirty="0">
                <a:latin typeface="Courier New"/>
                <a:ea typeface="Courier New"/>
                <a:cs typeface="Courier New"/>
                <a:sym typeface="Courier New"/>
              </a:rPr>
              <a:t>(</a:t>
            </a:r>
            <a:r>
              <a:rPr lang="en" sz="1800" b="1" dirty="0">
                <a:solidFill>
                  <a:schemeClr val="accent1"/>
                </a:solidFill>
                <a:latin typeface="Courier New"/>
                <a:ea typeface="Courier New"/>
                <a:cs typeface="Courier New"/>
                <a:sym typeface="Courier New"/>
              </a:rPr>
              <a:t>raw_input</a:t>
            </a:r>
            <a:r>
              <a:rPr lang="en" sz="1800" dirty="0">
                <a:latin typeface="Courier New"/>
                <a:ea typeface="Courier New"/>
                <a:cs typeface="Courier New"/>
                <a:sym typeface="Courier New"/>
              </a:rPr>
              <a:t>("What number am I thinking of? "))</a:t>
            </a:r>
          </a:p>
          <a:p>
            <a:pPr lvl="0" rtl="0">
              <a:buClr>
                <a:srgbClr val="000000"/>
              </a:buClr>
              <a:buSzPct val="61111"/>
              <a:buFont typeface="Arial"/>
              <a:buNone/>
            </a:pPr>
            <a:r>
              <a:rPr lang="en" sz="1800" dirty="0">
                <a:latin typeface="Courier New"/>
                <a:ea typeface="Courier New"/>
                <a:cs typeface="Courier New"/>
                <a:sym typeface="Courier New"/>
              </a:rPr>
              <a:t>	</a:t>
            </a:r>
            <a:r>
              <a:rPr lang="en" sz="1800" b="1" dirty="0">
                <a:solidFill>
                  <a:schemeClr val="accent1"/>
                </a:solidFill>
                <a:latin typeface="Courier New"/>
                <a:ea typeface="Courier New"/>
                <a:cs typeface="Courier New"/>
                <a:sym typeface="Courier New"/>
              </a:rPr>
              <a:t>if</a:t>
            </a:r>
            <a:r>
              <a:rPr lang="en" sz="1800" dirty="0">
                <a:latin typeface="Courier New"/>
                <a:ea typeface="Courier New"/>
                <a:cs typeface="Courier New"/>
                <a:sym typeface="Courier New"/>
              </a:rPr>
              <a:t> (guess == secretNumber):</a:t>
            </a:r>
          </a:p>
          <a:p>
            <a:pPr lvl="0" rtl="0">
              <a:buClr>
                <a:srgbClr val="000000"/>
              </a:buClr>
              <a:buSzPct val="61111"/>
              <a:buFont typeface="Arial"/>
              <a:buNone/>
            </a:pPr>
            <a:r>
              <a:rPr lang="en" sz="1800" dirty="0">
                <a:latin typeface="Courier New"/>
                <a:ea typeface="Courier New"/>
                <a:cs typeface="Courier New"/>
                <a:sym typeface="Courier New"/>
              </a:rPr>
              <a:t>		</a:t>
            </a:r>
            <a:r>
              <a:rPr lang="en-US" sz="1800" b="1" dirty="0">
                <a:solidFill>
                  <a:schemeClr val="accent1"/>
                </a:solidFill>
                <a:latin typeface="Courier New"/>
                <a:ea typeface="Courier New"/>
                <a:cs typeface="Courier New"/>
                <a:sym typeface="Courier New"/>
              </a:rPr>
              <a:t>print(</a:t>
            </a:r>
            <a:r>
              <a:rPr lang="en" sz="1800" dirty="0">
                <a:latin typeface="Courier New"/>
                <a:ea typeface="Courier New"/>
                <a:cs typeface="Courier New"/>
                <a:sym typeface="Courier New"/>
              </a:rPr>
              <a:t>"Wow, you got it!"</a:t>
            </a:r>
          </a:p>
          <a:p>
            <a:pPr lvl="0" rtl="0">
              <a:buClr>
                <a:srgbClr val="000000"/>
              </a:buClr>
              <a:buSzPct val="61111"/>
              <a:buFont typeface="Arial"/>
              <a:buNone/>
            </a:pPr>
            <a:r>
              <a:rPr lang="en" sz="1800" dirty="0">
                <a:latin typeface="Courier New"/>
                <a:ea typeface="Courier New"/>
                <a:cs typeface="Courier New"/>
                <a:sym typeface="Courier New"/>
              </a:rPr>
              <a:t>		notGuessed = </a:t>
            </a:r>
            <a:r>
              <a:rPr lang="en" sz="1800" b="1" dirty="0">
                <a:solidFill>
                  <a:schemeClr val="accent1"/>
                </a:solidFill>
                <a:latin typeface="Courier New"/>
                <a:ea typeface="Courier New"/>
                <a:cs typeface="Courier New"/>
                <a:sym typeface="Courier New"/>
              </a:rPr>
              <a:t>False</a:t>
            </a:r>
          </a:p>
          <a:p>
            <a:pPr lvl="0" rtl="0">
              <a:buClr>
                <a:srgbClr val="000000"/>
              </a:buClr>
              <a:buSzPct val="61111"/>
              <a:buFont typeface="Arial"/>
              <a:buNone/>
            </a:pPr>
            <a:r>
              <a:rPr lang="en" sz="1800" dirty="0">
                <a:latin typeface="Courier New"/>
                <a:ea typeface="Courier New"/>
                <a:cs typeface="Courier New"/>
                <a:sym typeface="Courier New"/>
              </a:rPr>
              <a:t>	</a:t>
            </a:r>
            <a:r>
              <a:rPr lang="en" sz="1800" b="1" dirty="0">
                <a:solidFill>
                  <a:schemeClr val="accent1"/>
                </a:solidFill>
                <a:latin typeface="Courier New"/>
                <a:ea typeface="Courier New"/>
                <a:cs typeface="Courier New"/>
                <a:sym typeface="Courier New"/>
              </a:rPr>
              <a:t>else</a:t>
            </a:r>
            <a:r>
              <a:rPr lang="en" sz="1800" dirty="0">
                <a:latin typeface="Courier New"/>
                <a:ea typeface="Courier New"/>
                <a:cs typeface="Courier New"/>
                <a:sym typeface="Courier New"/>
              </a:rPr>
              <a:t>:</a:t>
            </a:r>
          </a:p>
          <a:p>
            <a:pPr lvl="0" rtl="0">
              <a:buClr>
                <a:srgbClr val="000000"/>
              </a:buClr>
              <a:buSzPct val="61111"/>
              <a:buFont typeface="Arial"/>
              <a:buNone/>
            </a:pPr>
            <a:r>
              <a:rPr lang="en" sz="1800" dirty="0">
                <a:latin typeface="Courier New"/>
                <a:ea typeface="Courier New"/>
                <a:cs typeface="Courier New"/>
                <a:sym typeface="Courier New"/>
              </a:rPr>
              <a:t>		</a:t>
            </a:r>
            <a:r>
              <a:rPr lang="en-US" sz="1800" b="1" dirty="0">
                <a:solidFill>
                  <a:schemeClr val="accent1"/>
                </a:solidFill>
                <a:latin typeface="Courier New"/>
                <a:ea typeface="Courier New"/>
                <a:cs typeface="Courier New"/>
                <a:sym typeface="Courier New"/>
              </a:rPr>
              <a:t>print(</a:t>
            </a:r>
            <a:r>
              <a:rPr lang="en" sz="1800" dirty="0">
                <a:latin typeface="Courier New"/>
                <a:ea typeface="Courier New"/>
                <a:cs typeface="Courier New"/>
                <a:sym typeface="Courier New"/>
              </a:rPr>
              <a:t>"Wrong, guess again."</a:t>
            </a:r>
          </a:p>
          <a:p>
            <a:pPr marL="0" indent="0">
              <a:buNone/>
            </a:pPr>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1156371871"/>
      </p:ext>
    </p:extLst>
  </p:cSld>
  <p:clrMapOvr>
    <a:masterClrMapping/>
  </p:clrMapOvr>
  <p:transition spd="slow">
    <p:cut/>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5" name="Shape 147"/>
          <p:cNvSpPr txBox="1">
            <a:spLocks noGrp="1"/>
          </p:cNvSpPr>
          <p:nvPr>
            <p:ph idx="1"/>
          </p:nvPr>
        </p:nvSpPr>
        <p:spPr>
          <a:xfrm>
            <a:off x="457200" y="1600200"/>
            <a:ext cx="8229600" cy="4525963"/>
          </a:xfrm>
          <a:prstGeom prst="rect">
            <a:avLst/>
          </a:prstGeom>
        </p:spPr>
        <p:txBody>
          <a:bodyPr lIns="91425" tIns="91425" rIns="91425" bIns="91425" anchor="t" anchorCtr="0">
            <a:noAutofit/>
          </a:bodyPr>
          <a:lstStyle/>
          <a:p>
            <a:pPr lvl="0" rtl="0">
              <a:buClr>
                <a:srgbClr val="000000"/>
              </a:buClr>
              <a:buSzPct val="61111"/>
              <a:buFont typeface="Arial"/>
              <a:buNone/>
            </a:pPr>
            <a:r>
              <a:rPr lang="en" sz="1800" dirty="0">
                <a:latin typeface="Courier New"/>
                <a:ea typeface="Courier New"/>
                <a:cs typeface="Courier New"/>
                <a:sym typeface="Courier New"/>
              </a:rPr>
              <a:t>secretNumber = 56</a:t>
            </a:r>
          </a:p>
          <a:p>
            <a:pPr lvl="0" rtl="0">
              <a:buClr>
                <a:srgbClr val="000000"/>
              </a:buClr>
              <a:buSzPct val="61111"/>
              <a:buFont typeface="Arial"/>
              <a:buNone/>
            </a:pPr>
            <a:r>
              <a:rPr lang="en" sz="1800" dirty="0">
                <a:latin typeface="Courier New"/>
                <a:ea typeface="Courier New"/>
                <a:cs typeface="Courier New"/>
                <a:sym typeface="Courier New"/>
              </a:rPr>
              <a:t>notGuessed = </a:t>
            </a:r>
            <a:r>
              <a:rPr lang="en" sz="1800" b="1" dirty="0">
                <a:solidFill>
                  <a:schemeClr val="accent1"/>
                </a:solidFill>
                <a:latin typeface="Courier New"/>
                <a:ea typeface="Courier New"/>
                <a:cs typeface="Courier New"/>
                <a:sym typeface="Courier New"/>
              </a:rPr>
              <a:t>True</a:t>
            </a:r>
          </a:p>
          <a:p>
            <a:endParaRPr lang="en" sz="1800" dirty="0">
              <a:latin typeface="Courier New"/>
              <a:ea typeface="Courier New"/>
              <a:cs typeface="Courier New"/>
              <a:sym typeface="Courier New"/>
            </a:endParaRPr>
          </a:p>
          <a:p>
            <a:pPr lvl="0" rtl="0">
              <a:buClr>
                <a:srgbClr val="000000"/>
              </a:buClr>
              <a:buSzPct val="61111"/>
              <a:buFont typeface="Arial"/>
              <a:buNone/>
            </a:pPr>
            <a:r>
              <a:rPr lang="en" sz="1800" b="1" dirty="0">
                <a:solidFill>
                  <a:schemeClr val="accent1"/>
                </a:solidFill>
                <a:latin typeface="Courier New"/>
                <a:ea typeface="Courier New"/>
                <a:cs typeface="Courier New"/>
                <a:sym typeface="Courier New"/>
              </a:rPr>
              <a:t>while</a:t>
            </a:r>
            <a:r>
              <a:rPr lang="en" sz="1800" dirty="0">
                <a:latin typeface="Courier New"/>
                <a:ea typeface="Courier New"/>
                <a:cs typeface="Courier New"/>
                <a:sym typeface="Courier New"/>
              </a:rPr>
              <a:t> (notGuessed):</a:t>
            </a:r>
          </a:p>
          <a:p>
            <a:pPr lvl="0" rtl="0">
              <a:buClr>
                <a:srgbClr val="000000"/>
              </a:buClr>
              <a:buSzPct val="61111"/>
              <a:buFont typeface="Arial"/>
              <a:buNone/>
            </a:pPr>
            <a:r>
              <a:rPr lang="en" sz="1800" dirty="0">
                <a:latin typeface="Courier New"/>
                <a:ea typeface="Courier New"/>
                <a:cs typeface="Courier New"/>
                <a:sym typeface="Courier New"/>
              </a:rPr>
              <a:t>	guess = </a:t>
            </a:r>
            <a:r>
              <a:rPr lang="en" sz="1800" b="1" dirty="0">
                <a:solidFill>
                  <a:schemeClr val="accent1"/>
                </a:solidFill>
                <a:latin typeface="Courier New"/>
                <a:ea typeface="Courier New"/>
                <a:cs typeface="Courier New"/>
                <a:sym typeface="Courier New"/>
              </a:rPr>
              <a:t>int</a:t>
            </a:r>
            <a:r>
              <a:rPr lang="en" sz="1800" dirty="0">
                <a:latin typeface="Courier New"/>
                <a:ea typeface="Courier New"/>
                <a:cs typeface="Courier New"/>
                <a:sym typeface="Courier New"/>
              </a:rPr>
              <a:t>(</a:t>
            </a:r>
            <a:r>
              <a:rPr lang="en" sz="1800" b="1" dirty="0">
                <a:solidFill>
                  <a:schemeClr val="accent1"/>
                </a:solidFill>
                <a:latin typeface="Courier New"/>
                <a:ea typeface="Courier New"/>
                <a:cs typeface="Courier New"/>
                <a:sym typeface="Courier New"/>
              </a:rPr>
              <a:t>raw_input</a:t>
            </a:r>
            <a:r>
              <a:rPr lang="en" sz="1800" dirty="0">
                <a:latin typeface="Courier New"/>
                <a:ea typeface="Courier New"/>
                <a:cs typeface="Courier New"/>
                <a:sym typeface="Courier New"/>
              </a:rPr>
              <a:t>("What number am I thinking of? "))</a:t>
            </a:r>
          </a:p>
          <a:p>
            <a:pPr lvl="0" rtl="0">
              <a:buClr>
                <a:srgbClr val="000000"/>
              </a:buClr>
              <a:buSzPct val="61111"/>
              <a:buFont typeface="Arial"/>
              <a:buNone/>
            </a:pPr>
            <a:r>
              <a:rPr lang="en" sz="1800" dirty="0">
                <a:latin typeface="Courier New"/>
                <a:ea typeface="Courier New"/>
                <a:cs typeface="Courier New"/>
                <a:sym typeface="Courier New"/>
              </a:rPr>
              <a:t>	</a:t>
            </a:r>
            <a:r>
              <a:rPr lang="en" sz="1800" b="1" dirty="0">
                <a:solidFill>
                  <a:schemeClr val="accent1"/>
                </a:solidFill>
                <a:latin typeface="Courier New"/>
                <a:ea typeface="Courier New"/>
                <a:cs typeface="Courier New"/>
                <a:sym typeface="Courier New"/>
              </a:rPr>
              <a:t>if</a:t>
            </a:r>
            <a:r>
              <a:rPr lang="en" sz="1800" dirty="0">
                <a:latin typeface="Courier New"/>
                <a:ea typeface="Courier New"/>
                <a:cs typeface="Courier New"/>
                <a:sym typeface="Courier New"/>
              </a:rPr>
              <a:t> (guess == secretNumber):</a:t>
            </a:r>
          </a:p>
          <a:p>
            <a:pPr lvl="0" rtl="0">
              <a:buClr>
                <a:srgbClr val="000000"/>
              </a:buClr>
              <a:buSzPct val="61111"/>
              <a:buFont typeface="Arial"/>
              <a:buNone/>
            </a:pPr>
            <a:r>
              <a:rPr lang="en" sz="1800" dirty="0">
                <a:latin typeface="Courier New"/>
                <a:ea typeface="Courier New"/>
                <a:cs typeface="Courier New"/>
                <a:sym typeface="Courier New"/>
              </a:rPr>
              <a:t>		</a:t>
            </a:r>
            <a:r>
              <a:rPr lang="en-US" sz="1800" b="1" dirty="0">
                <a:solidFill>
                  <a:schemeClr val="accent1"/>
                </a:solidFill>
                <a:latin typeface="Courier New"/>
                <a:ea typeface="Courier New"/>
                <a:cs typeface="Courier New"/>
                <a:sym typeface="Courier New"/>
              </a:rPr>
              <a:t>print(</a:t>
            </a:r>
            <a:r>
              <a:rPr lang="en" sz="1800" dirty="0">
                <a:latin typeface="Courier New"/>
                <a:ea typeface="Courier New"/>
                <a:cs typeface="Courier New"/>
                <a:sym typeface="Courier New"/>
              </a:rPr>
              <a:t>"Wow, you got it!"</a:t>
            </a:r>
          </a:p>
          <a:p>
            <a:pPr lvl="0" rtl="0">
              <a:buClr>
                <a:srgbClr val="000000"/>
              </a:buClr>
              <a:buSzPct val="61111"/>
              <a:buFont typeface="Arial"/>
              <a:buNone/>
            </a:pPr>
            <a:r>
              <a:rPr lang="en" sz="1800" dirty="0">
                <a:latin typeface="Courier New"/>
                <a:ea typeface="Courier New"/>
                <a:cs typeface="Courier New"/>
                <a:sym typeface="Courier New"/>
              </a:rPr>
              <a:t>		notGuessed = </a:t>
            </a:r>
            <a:r>
              <a:rPr lang="en" sz="1800" b="1" dirty="0">
                <a:solidFill>
                  <a:schemeClr val="accent1"/>
                </a:solidFill>
                <a:latin typeface="Courier New"/>
                <a:ea typeface="Courier New"/>
                <a:cs typeface="Courier New"/>
                <a:sym typeface="Courier New"/>
              </a:rPr>
              <a:t>False</a:t>
            </a:r>
          </a:p>
          <a:p>
            <a:pPr lvl="0" rtl="0">
              <a:buClr>
                <a:srgbClr val="000000"/>
              </a:buClr>
              <a:buSzPct val="61111"/>
              <a:buFont typeface="Arial"/>
              <a:buNone/>
            </a:pPr>
            <a:r>
              <a:rPr lang="en" sz="1800" dirty="0">
                <a:latin typeface="Courier New"/>
                <a:ea typeface="Courier New"/>
                <a:cs typeface="Courier New"/>
                <a:sym typeface="Courier New"/>
              </a:rPr>
              <a:t>	</a:t>
            </a:r>
            <a:r>
              <a:rPr lang="en" sz="1800" b="1" dirty="0">
                <a:solidFill>
                  <a:schemeClr val="accent1"/>
                </a:solidFill>
                <a:latin typeface="Courier New"/>
                <a:ea typeface="Courier New"/>
                <a:cs typeface="Courier New"/>
                <a:sym typeface="Courier New"/>
              </a:rPr>
              <a:t>else</a:t>
            </a:r>
            <a:r>
              <a:rPr lang="en" sz="1800" dirty="0">
                <a:latin typeface="Courier New"/>
                <a:ea typeface="Courier New"/>
                <a:cs typeface="Courier New"/>
                <a:sym typeface="Courier New"/>
              </a:rPr>
              <a:t>:</a:t>
            </a:r>
          </a:p>
          <a:p>
            <a:pPr lvl="0">
              <a:buClr>
                <a:srgbClr val="000000"/>
              </a:buClr>
              <a:buSzPct val="61111"/>
              <a:buNone/>
            </a:pPr>
            <a:r>
              <a:rPr lang="en" sz="1800" dirty="0">
                <a:latin typeface="Courier New"/>
                <a:ea typeface="Courier New"/>
                <a:cs typeface="Courier New"/>
                <a:sym typeface="Courier New"/>
              </a:rPr>
              <a:t>		</a:t>
            </a:r>
            <a:r>
              <a:rPr lang="en-US" sz="1800" b="1" dirty="0">
                <a:solidFill>
                  <a:schemeClr val="accent1"/>
                </a:solidFill>
                <a:latin typeface="Courier New"/>
                <a:ea typeface="Courier New"/>
                <a:cs typeface="Courier New"/>
                <a:sym typeface="Courier New"/>
              </a:rPr>
              <a:t>print(</a:t>
            </a:r>
            <a:r>
              <a:rPr lang="en" sz="1800" dirty="0">
                <a:latin typeface="Courier New"/>
                <a:ea typeface="Courier New"/>
                <a:cs typeface="Courier New"/>
                <a:sym typeface="Courier New"/>
              </a:rPr>
              <a:t>"Wrong, guess again."</a:t>
            </a:r>
            <a:r>
              <a:rPr lang="en-US" sz="1800" b="1" dirty="0">
                <a:solidFill>
                  <a:srgbClr val="0070C0"/>
                </a:solidFill>
                <a:latin typeface="Courier New" pitchFamily="49" charset="0"/>
                <a:cs typeface="Courier New" pitchFamily="49" charset="0"/>
              </a:rPr>
              <a:t> )</a:t>
            </a:r>
            <a:endParaRPr lang="en" sz="1800" dirty="0">
              <a:latin typeface="Courier New"/>
              <a:ea typeface="Courier New"/>
              <a:cs typeface="Courier New"/>
              <a:sym typeface="Courier New"/>
            </a:endParaRPr>
          </a:p>
          <a:p>
            <a:pPr marL="0" indent="0">
              <a:buNone/>
            </a:pPr>
            <a:endParaRPr lang="en" sz="1800" dirty="0">
              <a:latin typeface="Courier New"/>
              <a:ea typeface="Courier New"/>
              <a:cs typeface="Courier New"/>
              <a:sym typeface="Courier New"/>
            </a:endParaRPr>
          </a:p>
        </p:txBody>
      </p:sp>
      <p:sp>
        <p:nvSpPr>
          <p:cNvPr id="2" name="TextBox 1"/>
          <p:cNvSpPr txBox="1"/>
          <p:nvPr/>
        </p:nvSpPr>
        <p:spPr>
          <a:xfrm>
            <a:off x="5977647" y="2133600"/>
            <a:ext cx="2362200" cy="461665"/>
          </a:xfrm>
          <a:prstGeom prst="rect">
            <a:avLst/>
          </a:prstGeom>
          <a:noFill/>
        </p:spPr>
        <p:txBody>
          <a:bodyPr wrap="square" rtlCol="0">
            <a:spAutoFit/>
          </a:bodyPr>
          <a:lstStyle/>
          <a:p>
            <a:r>
              <a:rPr lang="en-US" sz="1200" dirty="0"/>
              <a:t>this is initially </a:t>
            </a:r>
            <a:r>
              <a:rPr lang="en-US" sz="1100" dirty="0">
                <a:latin typeface="Courier New" pitchFamily="49" charset="0"/>
                <a:cs typeface="Courier New" pitchFamily="49" charset="0"/>
              </a:rPr>
              <a:t>True</a:t>
            </a:r>
            <a:r>
              <a:rPr lang="en-US" sz="1200" dirty="0"/>
              <a:t>, so we enter the loop...</a:t>
            </a:r>
          </a:p>
        </p:txBody>
      </p:sp>
      <p:sp>
        <p:nvSpPr>
          <p:cNvPr id="3" name="TextBox 2"/>
          <p:cNvSpPr txBox="1"/>
          <p:nvPr/>
        </p:nvSpPr>
        <p:spPr>
          <a:xfrm>
            <a:off x="5977647" y="4495800"/>
            <a:ext cx="2819400" cy="646331"/>
          </a:xfrm>
          <a:prstGeom prst="rect">
            <a:avLst/>
          </a:prstGeom>
          <a:noFill/>
        </p:spPr>
        <p:txBody>
          <a:bodyPr wrap="square" rtlCol="0">
            <a:spAutoFit/>
          </a:bodyPr>
          <a:lstStyle/>
          <a:p>
            <a:r>
              <a:rPr lang="en-US" sz="1200" dirty="0"/>
              <a:t>if the user guesses wrong, we leave </a:t>
            </a:r>
            <a:r>
              <a:rPr lang="en-US" sz="1100" dirty="0" err="1">
                <a:latin typeface="Courier New" pitchFamily="49" charset="0"/>
                <a:cs typeface="Courier New" pitchFamily="49" charset="0"/>
              </a:rPr>
              <a:t>notGuessed</a:t>
            </a:r>
            <a:r>
              <a:rPr lang="en-US" sz="1200" dirty="0"/>
              <a:t> as </a:t>
            </a:r>
            <a:r>
              <a:rPr lang="en-US" sz="1100" dirty="0">
                <a:latin typeface="Courier New" pitchFamily="49" charset="0"/>
                <a:cs typeface="Courier New" pitchFamily="49" charset="0"/>
              </a:rPr>
              <a:t>True</a:t>
            </a:r>
            <a:r>
              <a:rPr lang="en-US" sz="1200" dirty="0"/>
              <a:t>, and therefore repeat the loop.</a:t>
            </a:r>
          </a:p>
        </p:txBody>
      </p:sp>
      <p:sp>
        <p:nvSpPr>
          <p:cNvPr id="7" name="TextBox 6"/>
          <p:cNvSpPr txBox="1"/>
          <p:nvPr/>
        </p:nvSpPr>
        <p:spPr>
          <a:xfrm>
            <a:off x="5977647" y="3429000"/>
            <a:ext cx="3048000" cy="830997"/>
          </a:xfrm>
          <a:prstGeom prst="rect">
            <a:avLst/>
          </a:prstGeom>
          <a:noFill/>
        </p:spPr>
        <p:txBody>
          <a:bodyPr wrap="square" rtlCol="0">
            <a:spAutoFit/>
          </a:bodyPr>
          <a:lstStyle/>
          <a:p>
            <a:r>
              <a:rPr lang="en-US" sz="1200" dirty="0"/>
              <a:t>if the user guesses correctly, we simply set </a:t>
            </a:r>
            <a:r>
              <a:rPr lang="en-US" sz="1100" dirty="0" err="1">
                <a:latin typeface="Courier New" pitchFamily="49" charset="0"/>
                <a:cs typeface="Courier New" pitchFamily="49" charset="0"/>
              </a:rPr>
              <a:t>notGuessed</a:t>
            </a:r>
            <a:r>
              <a:rPr lang="en-US" sz="1200" dirty="0"/>
              <a:t> to </a:t>
            </a:r>
            <a:r>
              <a:rPr lang="en-US" sz="1100" dirty="0">
                <a:latin typeface="Courier New" pitchFamily="49" charset="0"/>
                <a:cs typeface="Courier New" pitchFamily="49" charset="0"/>
              </a:rPr>
              <a:t>False</a:t>
            </a:r>
            <a:r>
              <a:rPr lang="en-US" sz="1200" dirty="0"/>
              <a:t>. This makes the while loop condition </a:t>
            </a:r>
            <a:r>
              <a:rPr lang="en-US" sz="1100" dirty="0">
                <a:latin typeface="Courier New" pitchFamily="49" charset="0"/>
                <a:cs typeface="Courier New" pitchFamily="49" charset="0"/>
              </a:rPr>
              <a:t>False</a:t>
            </a:r>
            <a:r>
              <a:rPr lang="en-US" sz="1200" dirty="0"/>
              <a:t>, and we therefore exit the loop.</a:t>
            </a:r>
          </a:p>
        </p:txBody>
      </p:sp>
      <p:cxnSp>
        <p:nvCxnSpPr>
          <p:cNvPr id="6" name="Straight Arrow Connector 5"/>
          <p:cNvCxnSpPr/>
          <p:nvPr/>
        </p:nvCxnSpPr>
        <p:spPr>
          <a:xfrm flipV="1">
            <a:off x="3200400" y="2395210"/>
            <a:ext cx="2777247" cy="347990"/>
          </a:xfrm>
          <a:prstGeom prst="straightConnector1">
            <a:avLst/>
          </a:prstGeom>
          <a:ln w="190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1" name="Right Brace 10"/>
          <p:cNvSpPr/>
          <p:nvPr/>
        </p:nvSpPr>
        <p:spPr>
          <a:xfrm>
            <a:off x="5562599" y="3291244"/>
            <a:ext cx="325877" cy="1106507"/>
          </a:xfrm>
          <a:prstGeom prst="righ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ight Brace 13"/>
          <p:cNvSpPr/>
          <p:nvPr/>
        </p:nvSpPr>
        <p:spPr>
          <a:xfrm>
            <a:off x="5562599" y="4426935"/>
            <a:ext cx="325878" cy="602266"/>
          </a:xfrm>
          <a:prstGeom prst="righ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p:cNvSpPr txBox="1"/>
          <p:nvPr/>
        </p:nvSpPr>
        <p:spPr>
          <a:xfrm>
            <a:off x="918757" y="5715000"/>
            <a:ext cx="7306486" cy="830997"/>
          </a:xfrm>
          <a:prstGeom prst="rect">
            <a:avLst/>
          </a:prstGeom>
          <a:noFill/>
        </p:spPr>
        <p:txBody>
          <a:bodyPr wrap="square" rtlCol="0">
            <a:spAutoFit/>
          </a:bodyPr>
          <a:lstStyle/>
          <a:p>
            <a:pPr algn="ctr"/>
            <a:r>
              <a:rPr lang="en-US" sz="2400" dirty="0"/>
              <a:t>By using a </a:t>
            </a:r>
            <a:r>
              <a:rPr lang="en-US" sz="2000" dirty="0">
                <a:latin typeface="Courier New" pitchFamily="49" charset="0"/>
                <a:cs typeface="Courier New" pitchFamily="49" charset="0"/>
              </a:rPr>
              <a:t>while</a:t>
            </a:r>
            <a:r>
              <a:rPr lang="en-US" sz="2400" dirty="0"/>
              <a:t> loop, we give the user unlimited chances to guess.</a:t>
            </a:r>
          </a:p>
        </p:txBody>
      </p:sp>
      <p:sp>
        <p:nvSpPr>
          <p:cNvPr id="12" name="Shape 146"/>
          <p:cNvSpPr txBox="1">
            <a:spLocks noGrp="1"/>
          </p:cNvSpPr>
          <p:nvPr>
            <p:ph type="title"/>
          </p:nvPr>
        </p:nvSpPr>
        <p:spPr>
          <a:xfrm>
            <a:off x="457200" y="274638"/>
            <a:ext cx="8229600" cy="1143000"/>
          </a:xfrm>
          <a:prstGeom prst="rect">
            <a:avLst/>
          </a:prstGeom>
        </p:spPr>
        <p:txBody>
          <a:bodyPr lIns="91425" tIns="91425" rIns="91425" bIns="91425" anchor="b" anchorCtr="0">
            <a:noAutofit/>
          </a:bodyPr>
          <a:lstStyle/>
          <a:p>
            <a:pPr lvl="0">
              <a:buClr>
                <a:srgbClr val="000000"/>
              </a:buClr>
              <a:buSzPct val="30555"/>
              <a:buFont typeface="Arial"/>
              <a:buNone/>
            </a:pPr>
            <a:r>
              <a:rPr lang="en" sz="3200" dirty="0"/>
              <a:t>A more useful example:</a:t>
            </a:r>
            <a:br>
              <a:rPr lang="en" sz="3200" dirty="0"/>
            </a:br>
            <a:r>
              <a:rPr lang="en" sz="3200" dirty="0"/>
              <a:t>Number guessing game</a:t>
            </a:r>
          </a:p>
        </p:txBody>
      </p:sp>
    </p:spTree>
    <p:extLst>
      <p:ext uri="{BB962C8B-B14F-4D97-AF65-F5344CB8AC3E}">
        <p14:creationId xmlns:p14="http://schemas.microsoft.com/office/powerpoint/2010/main" val="3045937117"/>
      </p:ext>
    </p:extLst>
  </p:cSld>
  <p:clrMapOvr>
    <a:masterClrMapping/>
  </p:clrMapOvr>
  <p:transition spd="slow">
    <p:cut/>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Shape 6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Beware: endless loops</a:t>
            </a:r>
          </a:p>
        </p:txBody>
      </p:sp>
      <p:sp>
        <p:nvSpPr>
          <p:cNvPr id="70" name="Shape 7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Code:</a:t>
            </a:r>
          </a:p>
          <a:p>
            <a:pPr marL="457200" lvl="0" indent="0" rtl="0">
              <a:buClr>
                <a:srgbClr val="000000"/>
              </a:buClr>
              <a:buSzPct val="61111"/>
              <a:buFont typeface="Arial"/>
              <a:buNone/>
            </a:pPr>
            <a:r>
              <a:rPr lang="en" sz="1800" dirty="0">
                <a:latin typeface="Courier New"/>
                <a:ea typeface="Courier New"/>
                <a:cs typeface="Courier New"/>
                <a:sym typeface="Courier New"/>
              </a:rPr>
              <a:t>count = 1</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&lt;= 10):</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Output:</a:t>
            </a:r>
          </a:p>
          <a:p>
            <a:pPr marL="457200" lvl="0" indent="0" rtl="0">
              <a:buClr>
                <a:srgbClr val="000000"/>
              </a:buClr>
              <a:buSzPct val="61111"/>
              <a:buFont typeface="Arial"/>
              <a:buNone/>
            </a:pPr>
            <a:r>
              <a:rPr lang="en" sz="1800" dirty="0">
                <a:latin typeface="Courier New"/>
                <a:ea typeface="Courier New"/>
                <a:cs typeface="Courier New"/>
                <a:sym typeface="Courier New"/>
              </a:rPr>
              <a:t>1 </a:t>
            </a:r>
          </a:p>
          <a:p>
            <a:pPr marL="457200" lvl="0" indent="0" rtl="0">
              <a:buClr>
                <a:srgbClr val="000000"/>
              </a:buClr>
              <a:buSzPct val="61111"/>
              <a:buFont typeface="Arial"/>
              <a:buNone/>
            </a:pPr>
            <a:r>
              <a:rPr lang="en" sz="1800" dirty="0">
                <a:latin typeface="Courier New"/>
                <a:ea typeface="Courier New"/>
                <a:cs typeface="Courier New"/>
                <a:sym typeface="Courier New"/>
              </a:rPr>
              <a:t>1 </a:t>
            </a:r>
          </a:p>
          <a:p>
            <a:pPr marL="457200" lvl="0" indent="0" rtl="0">
              <a:buClr>
                <a:srgbClr val="000000"/>
              </a:buClr>
              <a:buSzPct val="61111"/>
              <a:buFont typeface="Arial"/>
              <a:buNone/>
            </a:pPr>
            <a:r>
              <a:rPr lang="en" sz="1800" dirty="0">
                <a:latin typeface="Courier New"/>
                <a:ea typeface="Courier New"/>
                <a:cs typeface="Courier New"/>
                <a:sym typeface="Courier New"/>
              </a:rPr>
              <a:t>1 </a:t>
            </a:r>
          </a:p>
          <a:p>
            <a:pPr marL="457200" lvl="0" indent="0" rtl="0">
              <a:buClr>
                <a:srgbClr val="000000"/>
              </a:buClr>
              <a:buSzPct val="61111"/>
              <a:buFont typeface="Arial"/>
              <a:buNone/>
            </a:pPr>
            <a:r>
              <a:rPr lang="en" sz="1800" dirty="0">
                <a:latin typeface="Courier New"/>
                <a:ea typeface="Courier New"/>
                <a:cs typeface="Courier New"/>
                <a:sym typeface="Courier New"/>
              </a:rPr>
              <a:t>1 </a:t>
            </a:r>
          </a:p>
          <a:p>
            <a:pPr marL="457200" lvl="0" indent="0" rtl="0">
              <a:buClr>
                <a:srgbClr val="000000"/>
              </a:buClr>
              <a:buSzPct val="61111"/>
              <a:buFont typeface="Arial"/>
              <a:buNone/>
            </a:pPr>
            <a:r>
              <a:rPr lang="en" sz="1800" dirty="0">
                <a:latin typeface="Courier New"/>
                <a:ea typeface="Courier New"/>
                <a:cs typeface="Courier New"/>
                <a:sym typeface="Courier New"/>
              </a:rPr>
              <a:t>1 </a:t>
            </a:r>
          </a:p>
          <a:p>
            <a:pPr marL="457200" lvl="0" indent="0" rtl="0">
              <a:buClr>
                <a:srgbClr val="000000"/>
              </a:buClr>
              <a:buSzPct val="61111"/>
              <a:buFont typeface="Arial"/>
              <a:buNone/>
            </a:pPr>
            <a:r>
              <a:rPr lang="en" sz="1800" dirty="0">
                <a:latin typeface="Courier New"/>
                <a:ea typeface="Courier New"/>
                <a:cs typeface="Courier New"/>
                <a:sym typeface="Courier New"/>
              </a:rPr>
              <a:t>... (never ending)</a:t>
            </a:r>
          </a:p>
          <a:p>
            <a:endParaRPr lang="en" sz="1800" dirty="0">
              <a:latin typeface="Courier New"/>
              <a:ea typeface="Courier New"/>
              <a:cs typeface="Courier New"/>
              <a:sym typeface="Courier New"/>
            </a:endParaRPr>
          </a:p>
        </p:txBody>
      </p:sp>
      <p:sp>
        <p:nvSpPr>
          <p:cNvPr id="71" name="Shape 71"/>
          <p:cNvSpPr txBox="1"/>
          <p:nvPr/>
        </p:nvSpPr>
        <p:spPr>
          <a:xfrm>
            <a:off x="4664250" y="2052325"/>
            <a:ext cx="3657600" cy="959100"/>
          </a:xfrm>
          <a:prstGeom prst="rect">
            <a:avLst/>
          </a:prstGeom>
          <a:noFill/>
        </p:spPr>
        <p:txBody>
          <a:bodyPr lIns="91425" tIns="91425" rIns="91425" bIns="91425" anchor="t" anchorCtr="0">
            <a:noAutofit/>
          </a:bodyPr>
          <a:lstStyle/>
          <a:p>
            <a:pPr>
              <a:buNone/>
            </a:pPr>
            <a:r>
              <a:rPr lang="en"/>
              <a:t>Since we never increment count within the loop, it always remains 1, and therefore the </a:t>
            </a:r>
            <a:r>
              <a:rPr lang="en">
                <a:latin typeface="Courier New"/>
                <a:ea typeface="Courier New"/>
                <a:cs typeface="Courier New"/>
                <a:sym typeface="Courier New"/>
              </a:rPr>
              <a:t>while</a:t>
            </a:r>
            <a:r>
              <a:rPr lang="en"/>
              <a:t> condition is always </a:t>
            </a:r>
            <a:r>
              <a:rPr lang="en">
                <a:latin typeface="Courier New"/>
                <a:ea typeface="Courier New"/>
                <a:cs typeface="Courier New"/>
                <a:sym typeface="Courier New"/>
              </a:rPr>
              <a:t>True</a:t>
            </a:r>
            <a:r>
              <a:rPr lang="en"/>
              <a:t>.</a:t>
            </a:r>
          </a:p>
        </p:txBody>
      </p:sp>
    </p:spTree>
    <p:extLst>
      <p:ext uri="{BB962C8B-B14F-4D97-AF65-F5344CB8AC3E}">
        <p14:creationId xmlns:p14="http://schemas.microsoft.com/office/powerpoint/2010/main" val="2204961282"/>
      </p:ext>
    </p:extLst>
  </p:cSld>
  <p:clrMapOvr>
    <a:masterClrMapping/>
  </p:clrMapOvr>
  <p:transition spd="slow">
    <p:cut/>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prstGeom prst="rect">
            <a:avLst/>
          </a:prstGeom>
        </p:spPr>
        <p:txBody>
          <a:bodyPr lIns="91425" tIns="91425" rIns="91425" bIns="91425" anchor="b" anchorCtr="0">
            <a:noAutofit/>
          </a:bodyPr>
          <a:lstStyle/>
          <a:p>
            <a:pPr>
              <a:buNone/>
            </a:pPr>
            <a:r>
              <a:rPr lang="en"/>
              <a:t>Endless loops</a:t>
            </a:r>
          </a:p>
        </p:txBody>
      </p:sp>
      <p:sp>
        <p:nvSpPr>
          <p:cNvPr id="77" name="Shape 77"/>
          <p:cNvSpPr txBox="1">
            <a:spLocks noGrp="1"/>
          </p:cNvSpPr>
          <p:nvPr>
            <p:ph idx="1"/>
          </p:nvPr>
        </p:nvSpPr>
        <p:spPr>
          <a:prstGeom prst="rect">
            <a:avLst/>
          </a:prstGeom>
        </p:spPr>
        <p:txBody>
          <a:bodyPr lIns="91425" tIns="91425" rIns="91425" bIns="91425" anchor="t" anchorCtr="0">
            <a:noAutofit/>
          </a:bodyPr>
          <a:lstStyle/>
          <a:p>
            <a:pPr marL="38100" lvl="0" indent="0" rtl="0">
              <a:spcBef>
                <a:spcPts val="1200"/>
              </a:spcBef>
              <a:buClr>
                <a:schemeClr val="dk1"/>
              </a:buClr>
              <a:buSzPct val="166666"/>
              <a:buNone/>
            </a:pPr>
            <a:r>
              <a:rPr lang="en" sz="2800" dirty="0"/>
              <a:t>Always watch out for possible endless loops! If you're not sure, temporarily add a </a:t>
            </a:r>
            <a:r>
              <a:rPr lang="en-US" sz="2800" dirty="0"/>
              <a:t>print(</a:t>
            </a:r>
            <a:r>
              <a:rPr lang="en" sz="2800" dirty="0"/>
              <a:t>statement somewhere in the loop so you can monitor how many times the loop runs.</a:t>
            </a:r>
          </a:p>
          <a:p>
            <a:pPr marL="38100" lvl="0" indent="0" rtl="0">
              <a:spcBef>
                <a:spcPts val="1200"/>
              </a:spcBef>
              <a:buClr>
                <a:schemeClr val="dk1"/>
              </a:buClr>
              <a:buSzPct val="166666"/>
              <a:buNone/>
            </a:pPr>
            <a:r>
              <a:rPr lang="en" sz="2800" dirty="0"/>
              <a:t>If you find your code is taking an unexpectedly long time to run, check for an endless loop.</a:t>
            </a:r>
          </a:p>
          <a:p>
            <a:pPr marL="38100" lvl="0" indent="0">
              <a:spcBef>
                <a:spcPts val="1200"/>
              </a:spcBef>
              <a:buClr>
                <a:schemeClr val="dk1"/>
              </a:buClr>
              <a:buSzPct val="166666"/>
              <a:buNone/>
            </a:pPr>
            <a:r>
              <a:rPr lang="en" sz="2800" dirty="0"/>
              <a:t>Stopping a program that is stuck in an endless loop: </a:t>
            </a:r>
            <a:r>
              <a:rPr lang="en" sz="2800" b="1" dirty="0"/>
              <a:t>Ctrl + c </a:t>
            </a:r>
          </a:p>
        </p:txBody>
      </p:sp>
    </p:spTree>
    <p:extLst>
      <p:ext uri="{BB962C8B-B14F-4D97-AF65-F5344CB8AC3E}">
        <p14:creationId xmlns:p14="http://schemas.microsoft.com/office/powerpoint/2010/main" val="3822659314"/>
      </p:ext>
    </p:extLst>
  </p:cSld>
  <p:clrMapOvr>
    <a:masterClrMapping/>
  </p:clrMapOvr>
  <p:transition spd="slow">
    <p:cut/>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More practice with </a:t>
            </a:r>
            <a:r>
              <a:rPr lang="en" dirty="0">
                <a:latin typeface="Courier New"/>
                <a:ea typeface="Courier New"/>
                <a:cs typeface="Courier New"/>
                <a:sym typeface="Courier New"/>
              </a:rPr>
              <a:t>while</a:t>
            </a:r>
            <a:r>
              <a:rPr lang="en" dirty="0"/>
              <a:t> loops</a:t>
            </a:r>
          </a:p>
        </p:txBody>
      </p:sp>
      <p:sp>
        <p:nvSpPr>
          <p:cNvPr id="83" name="Shape 83"/>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&lt; 10):</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a:buClr>
                <a:srgbClr val="000000"/>
              </a:buClr>
              <a:buSzPct val="61111"/>
              <a:buNone/>
            </a:pPr>
            <a:r>
              <a:rPr lang="en" sz="1800" dirty="0">
                <a:latin typeface="Courier New"/>
                <a:ea typeface="Courier New"/>
                <a:cs typeface="Courier New"/>
                <a:sym typeface="Courier New"/>
              </a:rPr>
              <a:t>	count = count + 1</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1363666477"/>
      </p:ext>
    </p:extLst>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title"/>
          </p:nvPr>
        </p:nvSpPr>
        <p:spPr>
          <a:xfrm>
            <a:off x="457200" y="1063228"/>
            <a:ext cx="8229600" cy="857400"/>
          </a:xfrm>
          <a:prstGeom prst="rect">
            <a:avLst/>
          </a:prstGeom>
          <a:noFill/>
          <a:ln>
            <a:noFill/>
          </a:ln>
        </p:spPr>
        <p:txBody>
          <a:bodyPr spcFirstLastPara="1" vert="horz" wrap="square" lIns="91425" tIns="45700" rIns="91425" bIns="45700" rtlCol="0" anchor="ctr" anchorCtr="0">
            <a:noAutofit/>
          </a:bodyPr>
          <a:lstStyle/>
          <a:p>
            <a:pPr>
              <a:spcBef>
                <a:spcPts val="0"/>
              </a:spcBef>
              <a:buClr>
                <a:schemeClr val="dk1"/>
              </a:buClr>
              <a:buSzPts val="4400"/>
            </a:pPr>
            <a:r>
              <a:rPr lang="en"/>
              <a:t>“and” and “or” operators</a:t>
            </a:r>
            <a:endParaRPr/>
          </a:p>
        </p:txBody>
      </p:sp>
      <p:sp>
        <p:nvSpPr>
          <p:cNvPr id="194" name="Google Shape;194;p33"/>
          <p:cNvSpPr txBox="1">
            <a:spLocks noGrp="1"/>
          </p:cNvSpPr>
          <p:nvPr>
            <p:ph type="body" idx="1"/>
          </p:nvPr>
        </p:nvSpPr>
        <p:spPr>
          <a:xfrm>
            <a:off x="457200" y="2057400"/>
            <a:ext cx="8229600" cy="3394500"/>
          </a:xfrm>
          <a:prstGeom prst="rect">
            <a:avLst/>
          </a:prstGeom>
          <a:noFill/>
          <a:ln>
            <a:noFill/>
          </a:ln>
        </p:spPr>
        <p:txBody>
          <a:bodyPr spcFirstLastPara="1" vert="horz" wrap="square" lIns="91425" tIns="45700" rIns="91425" bIns="45700" rtlCol="0" anchor="t" anchorCtr="0">
            <a:noAutofit/>
          </a:bodyPr>
          <a:lstStyle/>
          <a:p>
            <a:pPr marL="0" indent="0">
              <a:spcBef>
                <a:spcPts val="0"/>
              </a:spcBef>
              <a:buClr>
                <a:schemeClr val="dk1"/>
              </a:buClr>
              <a:buSzPts val="1100"/>
              <a:buNone/>
            </a:pPr>
            <a:r>
              <a:rPr lang="en"/>
              <a:t>smile </a:t>
            </a:r>
            <a:r>
              <a:rPr lang="en">
                <a:solidFill>
                  <a:srgbClr val="9900FF"/>
                </a:solidFill>
              </a:rPr>
              <a:t>=</a:t>
            </a:r>
            <a:r>
              <a:rPr lang="en"/>
              <a:t> </a:t>
            </a:r>
            <a:r>
              <a:rPr lang="en">
                <a:solidFill>
                  <a:srgbClr val="38761D"/>
                </a:solidFill>
              </a:rPr>
              <a:t>True</a:t>
            </a:r>
            <a:endParaRPr>
              <a:solidFill>
                <a:srgbClr val="38761D"/>
              </a:solidFill>
            </a:endParaRPr>
          </a:p>
          <a:p>
            <a:pPr marL="0" indent="0">
              <a:spcBef>
                <a:spcPts val="0"/>
              </a:spcBef>
              <a:buClr>
                <a:schemeClr val="dk1"/>
              </a:buClr>
              <a:buSzPts val="1100"/>
              <a:buNone/>
            </a:pPr>
            <a:r>
              <a:rPr lang="en"/>
              <a:t>age </a:t>
            </a:r>
            <a:r>
              <a:rPr lang="en">
                <a:solidFill>
                  <a:srgbClr val="9900FF"/>
                </a:solidFill>
              </a:rPr>
              <a:t>=</a:t>
            </a:r>
            <a:r>
              <a:rPr lang="en"/>
              <a:t> </a:t>
            </a:r>
            <a:r>
              <a:rPr lang="en">
                <a:solidFill>
                  <a:srgbClr val="38761D"/>
                </a:solidFill>
              </a:rPr>
              <a:t>27</a:t>
            </a:r>
            <a:endParaRPr>
              <a:solidFill>
                <a:srgbClr val="38761D"/>
              </a:solidFill>
            </a:endParaRPr>
          </a:p>
          <a:p>
            <a:pPr marL="0" indent="0">
              <a:spcBef>
                <a:spcPts val="0"/>
              </a:spcBef>
              <a:buClr>
                <a:schemeClr val="dk1"/>
              </a:buClr>
              <a:buSzPts val="1100"/>
              <a:buNone/>
            </a:pPr>
            <a:endParaRPr/>
          </a:p>
          <a:p>
            <a:pPr marL="0" indent="0">
              <a:spcBef>
                <a:spcPts val="0"/>
              </a:spcBef>
              <a:buClr>
                <a:schemeClr val="dk1"/>
              </a:buClr>
              <a:buSzPts val="1100"/>
              <a:buNone/>
            </a:pPr>
            <a:r>
              <a:rPr lang="en">
                <a:solidFill>
                  <a:srgbClr val="38761D"/>
                </a:solidFill>
              </a:rPr>
              <a:t>if </a:t>
            </a:r>
            <a:r>
              <a:rPr lang="en"/>
              <a:t>smile </a:t>
            </a:r>
            <a:r>
              <a:rPr lang="en">
                <a:solidFill>
                  <a:srgbClr val="38761D"/>
                </a:solidFill>
              </a:rPr>
              <a:t>or</a:t>
            </a:r>
            <a:r>
              <a:rPr lang="en"/>
              <a:t> age</a:t>
            </a:r>
            <a:r>
              <a:rPr lang="en">
                <a:solidFill>
                  <a:srgbClr val="9900FF"/>
                </a:solidFill>
              </a:rPr>
              <a:t>&lt;=</a:t>
            </a:r>
            <a:r>
              <a:rPr lang="en">
                <a:solidFill>
                  <a:srgbClr val="38761D"/>
                </a:solidFill>
              </a:rPr>
              <a:t>13</a:t>
            </a:r>
            <a:r>
              <a:rPr lang="en"/>
              <a:t>:</a:t>
            </a:r>
            <a:endParaRPr/>
          </a:p>
          <a:p>
            <a:pPr marL="0" indent="0">
              <a:spcBef>
                <a:spcPts val="0"/>
              </a:spcBef>
              <a:buClr>
                <a:schemeClr val="dk1"/>
              </a:buClr>
              <a:buSzPts val="1100"/>
              <a:buNone/>
            </a:pPr>
            <a:r>
              <a:rPr lang="en"/>
              <a:t>    </a:t>
            </a:r>
            <a:r>
              <a:rPr lang="en">
                <a:solidFill>
                  <a:srgbClr val="38761D"/>
                </a:solidFill>
              </a:rPr>
              <a:t>print</a:t>
            </a:r>
            <a:r>
              <a:rPr lang="en"/>
              <a:t>(</a:t>
            </a:r>
            <a:r>
              <a:rPr lang="en">
                <a:solidFill>
                  <a:srgbClr val="FF0000"/>
                </a:solidFill>
              </a:rPr>
              <a:t>"smile back!"</a:t>
            </a:r>
            <a:r>
              <a:rPr lang="en"/>
              <a:t>)</a:t>
            </a:r>
            <a:endParaRPr/>
          </a:p>
          <a:p>
            <a:pPr marL="0" indent="0">
              <a:spcBef>
                <a:spcPts val="0"/>
              </a:spcBef>
              <a:buClr>
                <a:schemeClr val="dk1"/>
              </a:buClr>
              <a:buSzPts val="1100"/>
              <a:buNone/>
            </a:pPr>
            <a:r>
              <a:rPr lang="en">
                <a:solidFill>
                  <a:srgbClr val="38761D"/>
                </a:solidFill>
              </a:rPr>
              <a:t>else</a:t>
            </a:r>
            <a:r>
              <a:rPr lang="en"/>
              <a:t>:</a:t>
            </a:r>
            <a:endParaRPr/>
          </a:p>
          <a:p>
            <a:pPr marL="0" indent="0">
              <a:spcBef>
                <a:spcPts val="0"/>
              </a:spcBef>
              <a:buClr>
                <a:schemeClr val="dk1"/>
              </a:buClr>
              <a:buSzPts val="1100"/>
              <a:buNone/>
            </a:pPr>
            <a:r>
              <a:rPr lang="en"/>
              <a:t>    </a:t>
            </a:r>
            <a:r>
              <a:rPr lang="en">
                <a:solidFill>
                  <a:srgbClr val="38761D"/>
                </a:solidFill>
              </a:rPr>
              <a:t>print</a:t>
            </a:r>
            <a:r>
              <a:rPr lang="en"/>
              <a:t>(</a:t>
            </a:r>
            <a:r>
              <a:rPr lang="en">
                <a:solidFill>
                  <a:srgbClr val="FF0000"/>
                </a:solidFill>
              </a:rPr>
              <a:t>"turn away"</a:t>
            </a:r>
            <a:r>
              <a:rPr lang="en"/>
              <a:t>)</a:t>
            </a:r>
            <a:endParaRPr/>
          </a:p>
          <a:p>
            <a:pPr marL="0" indent="0">
              <a:spcBef>
                <a:spcPts val="0"/>
              </a:spcBef>
              <a:buClr>
                <a:schemeClr val="dk1"/>
              </a:buClr>
              <a:buSzPts val="1100"/>
              <a:buNone/>
            </a:pPr>
            <a:endParaRPr/>
          </a:p>
          <a:p>
            <a:pPr marL="0" indent="0">
              <a:spcBef>
                <a:spcPts val="0"/>
              </a:spcBef>
              <a:buNone/>
            </a:pPr>
            <a:endParaRPr/>
          </a:p>
        </p:txBody>
      </p:sp>
      <p:sp>
        <p:nvSpPr>
          <p:cNvPr id="195" name="Google Shape;195;p33"/>
          <p:cNvSpPr txBox="1">
            <a:spLocks noGrp="1"/>
          </p:cNvSpPr>
          <p:nvPr>
            <p:ph type="sldNum" idx="12"/>
          </p:nvPr>
        </p:nvSpPr>
        <p:spPr>
          <a:xfrm>
            <a:off x="6553200" y="5624513"/>
            <a:ext cx="2133600" cy="273900"/>
          </a:xfrm>
          <a:prstGeom prst="rect">
            <a:avLst/>
          </a:prstGeom>
          <a:noFill/>
          <a:ln>
            <a:noFill/>
          </a:ln>
        </p:spPr>
        <p:txBody>
          <a:bodyPr spcFirstLastPara="1" vert="horz" wrap="square" lIns="91425" tIns="45700" rIns="91425" bIns="45700" rtlCol="0" anchor="ctr" anchorCtr="0">
            <a:noAutofit/>
          </a:bodyPr>
          <a:lstStyle/>
          <a:p>
            <a:fld id="{00000000-1234-1234-1234-123412341234}" type="slidenum">
              <a:rPr lang="en"/>
              <a:pPr/>
              <a:t>6</a:t>
            </a:fld>
            <a:endParaRPr/>
          </a:p>
        </p:txBody>
      </p:sp>
    </p:spTree>
    <p:extLst>
      <p:ext uri="{BB962C8B-B14F-4D97-AF65-F5344CB8AC3E}">
        <p14:creationId xmlns:p14="http://schemas.microsoft.com/office/powerpoint/2010/main" val="3595632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More practice with </a:t>
            </a:r>
            <a:r>
              <a:rPr lang="en" dirty="0">
                <a:latin typeface="Courier New"/>
                <a:ea typeface="Courier New"/>
                <a:cs typeface="Courier New"/>
                <a:sym typeface="Courier New"/>
              </a:rPr>
              <a:t>while</a:t>
            </a:r>
            <a:r>
              <a:rPr lang="en" dirty="0"/>
              <a:t> loops</a:t>
            </a:r>
          </a:p>
        </p:txBody>
      </p:sp>
      <p:sp>
        <p:nvSpPr>
          <p:cNvPr id="91" name="Shape 91"/>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&lt; 10):</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a:buClr>
                <a:srgbClr val="000000"/>
              </a:buClr>
              <a:buSzPct val="61111"/>
              <a:buNone/>
            </a:pPr>
            <a:r>
              <a:rPr lang="en" sz="1800" dirty="0">
                <a:latin typeface="Courier New"/>
                <a:ea typeface="Courier New"/>
                <a:cs typeface="Courier New"/>
                <a:sym typeface="Courier New"/>
              </a:rPr>
              <a:t>	count = count + 1</a:t>
            </a:r>
          </a:p>
          <a:p>
            <a:endParaRPr lang="en" sz="1800" dirty="0">
              <a:latin typeface="Courier New"/>
              <a:ea typeface="Courier New"/>
              <a:cs typeface="Courier New"/>
              <a:sym typeface="Courier New"/>
            </a:endParaRPr>
          </a:p>
          <a:p>
            <a:pPr lvl="0">
              <a:buClr>
                <a:srgbClr val="000000"/>
              </a:buClr>
              <a:buSzPct val="36666"/>
              <a:buFont typeface="Arial"/>
              <a:buNone/>
            </a:pPr>
            <a:r>
              <a:rPr lang="en" dirty="0"/>
              <a:t>Answer: </a:t>
            </a:r>
            <a:r>
              <a:rPr lang="en" b="1" dirty="0"/>
              <a:t>no</a:t>
            </a:r>
          </a:p>
        </p:txBody>
      </p:sp>
    </p:spTree>
    <p:extLst>
      <p:ext uri="{BB962C8B-B14F-4D97-AF65-F5344CB8AC3E}">
        <p14:creationId xmlns:p14="http://schemas.microsoft.com/office/powerpoint/2010/main" val="2551021690"/>
      </p:ext>
    </p:extLst>
  </p:cSld>
  <p:clrMapOvr>
    <a:masterClrMapping/>
  </p:clrMapOvr>
  <p:transition spd="slow">
    <p:cut/>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More practice with </a:t>
            </a:r>
            <a:r>
              <a:rPr lang="en" dirty="0">
                <a:latin typeface="Courier New"/>
                <a:ea typeface="Courier New"/>
                <a:cs typeface="Courier New"/>
                <a:sym typeface="Courier New"/>
              </a:rPr>
              <a:t>while</a:t>
            </a:r>
            <a:r>
              <a:rPr lang="en" dirty="0"/>
              <a:t> loops</a:t>
            </a:r>
          </a:p>
        </p:txBody>
      </p:sp>
      <p:sp>
        <p:nvSpPr>
          <p:cNvPr id="99" name="Shape 99"/>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&gt; 5):</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a:buClr>
                <a:srgbClr val="000000"/>
              </a:buClr>
              <a:buSzPct val="61111"/>
              <a:buNone/>
            </a:pPr>
            <a:r>
              <a:rPr lang="en" sz="1800" dirty="0">
                <a:latin typeface="Courier New"/>
                <a:ea typeface="Courier New"/>
                <a:cs typeface="Courier New"/>
                <a:sym typeface="Courier New"/>
              </a:rPr>
              <a:t>	count = count + 1</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403670747"/>
      </p:ext>
    </p:extLst>
  </p:cSld>
  <p:clrMapOvr>
    <a:masterClrMapping/>
  </p:clrMapOvr>
  <p:transition spd="slow">
    <p:cut/>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More practice with </a:t>
            </a:r>
            <a:r>
              <a:rPr lang="en" dirty="0">
                <a:latin typeface="Courier New"/>
                <a:ea typeface="Courier New"/>
                <a:cs typeface="Courier New"/>
                <a:sym typeface="Courier New"/>
              </a:rPr>
              <a:t>while</a:t>
            </a:r>
            <a:r>
              <a:rPr lang="en" dirty="0"/>
              <a:t> loops</a:t>
            </a:r>
          </a:p>
        </p:txBody>
      </p:sp>
      <p:sp>
        <p:nvSpPr>
          <p:cNvPr id="105" name="Shape 105"/>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&gt; 5):</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rtl="0">
              <a:buClr>
                <a:srgbClr val="000000"/>
              </a:buClr>
              <a:buSzPct val="61111"/>
              <a:buFont typeface="Arial"/>
              <a:buNone/>
            </a:pPr>
            <a:r>
              <a:rPr lang="en" sz="1800" dirty="0">
                <a:latin typeface="Courier New"/>
                <a:ea typeface="Courier New"/>
                <a:cs typeface="Courier New"/>
                <a:sym typeface="Courier New"/>
              </a:rPr>
              <a:t>	count = count + 1</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Answer: </a:t>
            </a:r>
            <a:r>
              <a:rPr lang="en" b="1" dirty="0"/>
              <a:t>no</a:t>
            </a:r>
          </a:p>
          <a:p>
            <a:pPr lvl="0">
              <a:buClr>
                <a:srgbClr val="000000"/>
              </a:buClr>
              <a:buSzPct val="45833"/>
              <a:buFont typeface="Arial"/>
              <a:buNone/>
            </a:pPr>
            <a:r>
              <a:rPr lang="en" sz="2400" dirty="0"/>
              <a:t>(this won't </a:t>
            </a:r>
            <a:r>
              <a:rPr lang="en-US" sz="2400" dirty="0"/>
              <a:t>print(</a:t>
            </a:r>
            <a:r>
              <a:rPr lang="en" sz="2400" dirty="0"/>
              <a:t>anything, actually, since the condition </a:t>
            </a:r>
            <a:r>
              <a:rPr lang="en" sz="2400" dirty="0">
                <a:latin typeface="Courier New"/>
                <a:ea typeface="Courier New"/>
                <a:cs typeface="Courier New"/>
                <a:sym typeface="Courier New"/>
              </a:rPr>
              <a:t>count &gt; 5</a:t>
            </a:r>
            <a:r>
              <a:rPr lang="en" sz="2400" dirty="0"/>
              <a:t> is never </a:t>
            </a:r>
            <a:r>
              <a:rPr lang="en" sz="2400" dirty="0">
                <a:latin typeface="Courier New"/>
                <a:ea typeface="Courier New"/>
                <a:cs typeface="Courier New"/>
                <a:sym typeface="Courier New"/>
              </a:rPr>
              <a:t>True</a:t>
            </a:r>
            <a:r>
              <a:rPr lang="en" sz="2400" dirty="0"/>
              <a:t>)</a:t>
            </a:r>
          </a:p>
        </p:txBody>
      </p:sp>
    </p:spTree>
    <p:extLst>
      <p:ext uri="{BB962C8B-B14F-4D97-AF65-F5344CB8AC3E}">
        <p14:creationId xmlns:p14="http://schemas.microsoft.com/office/powerpoint/2010/main" val="3095386010"/>
      </p:ext>
    </p:extLst>
  </p:cSld>
  <p:clrMapOvr>
    <a:masterClrMapping/>
  </p:clrMapOvr>
  <p:transition spd="slow">
    <p:cut/>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More practice with </a:t>
            </a:r>
            <a:r>
              <a:rPr lang="en" dirty="0">
                <a:latin typeface="Courier New"/>
                <a:ea typeface="Courier New"/>
                <a:cs typeface="Courier New"/>
                <a:sym typeface="Courier New"/>
              </a:rPr>
              <a:t>while</a:t>
            </a:r>
            <a:r>
              <a:rPr lang="en" dirty="0"/>
              <a:t> loops</a:t>
            </a:r>
          </a:p>
        </p:txBody>
      </p:sp>
      <p:sp>
        <p:nvSpPr>
          <p:cNvPr id="111" name="Shape 111"/>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 5):</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rtl="0">
              <a:buClr>
                <a:srgbClr val="000000"/>
              </a:buClr>
              <a:buSzPct val="61111"/>
              <a:buFont typeface="Arial"/>
              <a:buNone/>
            </a:pPr>
            <a:r>
              <a:rPr lang="en" sz="1800" dirty="0">
                <a:latin typeface="Courier New"/>
                <a:ea typeface="Courier New"/>
                <a:cs typeface="Courier New"/>
                <a:sym typeface="Courier New"/>
              </a:rPr>
              <a:t>	count = count + 1</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907194129"/>
      </p:ext>
    </p:extLst>
  </p:cSld>
  <p:clrMapOvr>
    <a:masterClrMapping/>
  </p:clrMapOvr>
  <p:transition spd="slow">
    <p:cut/>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More practice with </a:t>
            </a:r>
            <a:r>
              <a:rPr lang="en" dirty="0">
                <a:latin typeface="Courier New"/>
                <a:ea typeface="Courier New"/>
                <a:cs typeface="Courier New"/>
                <a:sym typeface="Courier New"/>
              </a:rPr>
              <a:t>while</a:t>
            </a:r>
            <a:r>
              <a:rPr lang="en" dirty="0"/>
              <a:t> loops</a:t>
            </a:r>
          </a:p>
        </p:txBody>
      </p:sp>
      <p:sp>
        <p:nvSpPr>
          <p:cNvPr id="117" name="Shape 117"/>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 5):</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rtl="0">
              <a:buClr>
                <a:srgbClr val="000000"/>
              </a:buClr>
              <a:buSzPct val="61111"/>
              <a:buFont typeface="Arial"/>
              <a:buNone/>
            </a:pPr>
            <a:r>
              <a:rPr lang="en" sz="1800" dirty="0">
                <a:latin typeface="Courier New"/>
                <a:ea typeface="Courier New"/>
                <a:cs typeface="Courier New"/>
                <a:sym typeface="Courier New"/>
              </a:rPr>
              <a:t>	count = count + 1</a:t>
            </a:r>
          </a:p>
          <a:p>
            <a:endParaRPr lang="en" sz="1800" dirty="0">
              <a:latin typeface="Courier New"/>
              <a:ea typeface="Courier New"/>
              <a:cs typeface="Courier New"/>
              <a:sym typeface="Courier New"/>
            </a:endParaRPr>
          </a:p>
          <a:p>
            <a:pPr lvl="0">
              <a:buClr>
                <a:srgbClr val="000000"/>
              </a:buClr>
              <a:buSzPct val="36666"/>
              <a:buFont typeface="Arial"/>
              <a:buNone/>
            </a:pPr>
            <a:r>
              <a:rPr lang="en" dirty="0"/>
              <a:t>Answer: </a:t>
            </a:r>
            <a:r>
              <a:rPr lang="en" b="1" dirty="0"/>
              <a:t>no</a:t>
            </a:r>
          </a:p>
        </p:txBody>
      </p:sp>
    </p:spTree>
    <p:extLst>
      <p:ext uri="{BB962C8B-B14F-4D97-AF65-F5344CB8AC3E}">
        <p14:creationId xmlns:p14="http://schemas.microsoft.com/office/powerpoint/2010/main" val="3107400024"/>
      </p:ext>
    </p:extLst>
  </p:cSld>
  <p:clrMapOvr>
    <a:masterClrMapping/>
  </p:clrMapOvr>
  <p:transition spd="slow">
    <p:cut/>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More practice with </a:t>
            </a:r>
            <a:r>
              <a:rPr lang="en" dirty="0">
                <a:latin typeface="Courier New"/>
                <a:ea typeface="Courier New"/>
                <a:cs typeface="Courier New"/>
                <a:sym typeface="Courier New"/>
              </a:rPr>
              <a:t>while</a:t>
            </a:r>
            <a:r>
              <a:rPr lang="en" dirty="0"/>
              <a:t> loops</a:t>
            </a:r>
          </a:p>
        </p:txBody>
      </p:sp>
      <p:sp>
        <p:nvSpPr>
          <p:cNvPr id="123" name="Shape 123"/>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 5):</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rtl="0">
              <a:buClr>
                <a:srgbClr val="000000"/>
              </a:buClr>
              <a:buSzPct val="61111"/>
              <a:buFont typeface="Arial"/>
              <a:buNone/>
            </a:pPr>
            <a:r>
              <a:rPr lang="en" sz="1800" dirty="0">
                <a:latin typeface="Courier New"/>
                <a:ea typeface="Courier New"/>
                <a:cs typeface="Courier New"/>
                <a:sym typeface="Courier New"/>
              </a:rPr>
              <a:t>count = count + 1</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45830101"/>
      </p:ext>
    </p:extLst>
  </p:cSld>
  <p:clrMapOvr>
    <a:masterClrMapping/>
  </p:clrMapOvr>
  <p:transition spd="slow">
    <p:cut/>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More practice with </a:t>
            </a:r>
            <a:r>
              <a:rPr lang="en" dirty="0">
                <a:latin typeface="Courier New"/>
                <a:ea typeface="Courier New"/>
                <a:cs typeface="Courier New"/>
                <a:sym typeface="Courier New"/>
              </a:rPr>
              <a:t>while</a:t>
            </a:r>
            <a:r>
              <a:rPr lang="en" dirty="0"/>
              <a:t> loops</a:t>
            </a:r>
          </a:p>
        </p:txBody>
      </p:sp>
      <p:sp>
        <p:nvSpPr>
          <p:cNvPr id="129" name="Shape 129"/>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 5):</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rtl="0">
              <a:buClr>
                <a:srgbClr val="000000"/>
              </a:buClr>
              <a:buSzPct val="61111"/>
              <a:buFont typeface="Arial"/>
              <a:buNone/>
            </a:pPr>
            <a:r>
              <a:rPr lang="en" sz="1800" dirty="0">
                <a:latin typeface="Courier New"/>
                <a:ea typeface="Courier New"/>
                <a:cs typeface="Courier New"/>
                <a:sym typeface="Courier New"/>
              </a:rPr>
              <a:t>count = count + 1</a:t>
            </a:r>
          </a:p>
          <a:p>
            <a:endParaRPr lang="en" sz="1800" dirty="0">
              <a:latin typeface="Courier New"/>
              <a:ea typeface="Courier New"/>
              <a:cs typeface="Courier New"/>
              <a:sym typeface="Courier New"/>
            </a:endParaRPr>
          </a:p>
          <a:p>
            <a:pPr lvl="0" rtl="0">
              <a:buNone/>
            </a:pPr>
            <a:r>
              <a:rPr lang="en" dirty="0"/>
              <a:t>Answer: </a:t>
            </a:r>
            <a:r>
              <a:rPr lang="en" b="1" dirty="0"/>
              <a:t>yes</a:t>
            </a:r>
          </a:p>
          <a:p>
            <a:pPr lvl="0">
              <a:buClr>
                <a:srgbClr val="000000"/>
              </a:buClr>
              <a:buSzPct val="45833"/>
              <a:buFont typeface="Arial"/>
              <a:buNone/>
            </a:pPr>
            <a:r>
              <a:rPr lang="en" sz="2400" dirty="0"/>
              <a:t>Why? We never increment </a:t>
            </a:r>
            <a:r>
              <a:rPr lang="en" sz="2400" dirty="0">
                <a:latin typeface="Courier New"/>
                <a:ea typeface="Courier New"/>
                <a:cs typeface="Courier New"/>
                <a:sym typeface="Courier New"/>
              </a:rPr>
              <a:t>count</a:t>
            </a:r>
            <a:r>
              <a:rPr lang="en" sz="2400" dirty="0"/>
              <a:t> </a:t>
            </a:r>
            <a:r>
              <a:rPr lang="en" sz="2400" i="1" dirty="0"/>
              <a:t>within</a:t>
            </a:r>
            <a:r>
              <a:rPr lang="en" sz="2400" dirty="0"/>
              <a:t> the loop, so it never becomes equal to 5.</a:t>
            </a:r>
          </a:p>
        </p:txBody>
      </p:sp>
    </p:spTree>
    <p:extLst>
      <p:ext uri="{BB962C8B-B14F-4D97-AF65-F5344CB8AC3E}">
        <p14:creationId xmlns:p14="http://schemas.microsoft.com/office/powerpoint/2010/main" val="2110780434"/>
      </p:ext>
    </p:extLst>
  </p:cSld>
  <p:clrMapOvr>
    <a:masterClrMapping/>
  </p:clrMapOvr>
  <p:transition spd="slow">
    <p:cut/>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More practice with </a:t>
            </a:r>
            <a:r>
              <a:rPr lang="en" dirty="0">
                <a:latin typeface="Courier New"/>
                <a:ea typeface="Courier New"/>
                <a:cs typeface="Courier New"/>
                <a:sym typeface="Courier New"/>
              </a:rPr>
              <a:t>while</a:t>
            </a:r>
            <a:r>
              <a:rPr lang="en" dirty="0"/>
              <a:t> loops</a:t>
            </a:r>
          </a:p>
        </p:txBody>
      </p:sp>
      <p:sp>
        <p:nvSpPr>
          <p:cNvPr id="135" name="Shape 135"/>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 5):</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rtl="0">
              <a:buClr>
                <a:srgbClr val="000000"/>
              </a:buClr>
              <a:buSzPct val="61111"/>
              <a:buFont typeface="Arial"/>
              <a:buNone/>
            </a:pPr>
            <a:r>
              <a:rPr lang="en" sz="1800" dirty="0">
                <a:latin typeface="Courier New"/>
                <a:ea typeface="Courier New"/>
                <a:cs typeface="Courier New"/>
                <a:sym typeface="Courier New"/>
              </a:rPr>
              <a:t>	count = count + 2</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2775132649"/>
      </p:ext>
    </p:extLst>
  </p:cSld>
  <p:clrMapOvr>
    <a:masterClrMapping/>
  </p:clrMapOvr>
  <p:transition spd="slow">
    <p:cut/>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pPr>
            <a:r>
              <a:rPr lang="en" dirty="0"/>
              <a:t>More practice with </a:t>
            </a:r>
            <a:r>
              <a:rPr lang="en" dirty="0">
                <a:latin typeface="Courier New"/>
                <a:ea typeface="Courier New"/>
                <a:cs typeface="Courier New"/>
                <a:sym typeface="Courier New"/>
              </a:rPr>
              <a:t>while</a:t>
            </a:r>
            <a:r>
              <a:rPr lang="en" dirty="0"/>
              <a:t> loops</a:t>
            </a:r>
          </a:p>
        </p:txBody>
      </p:sp>
      <p:sp>
        <p:nvSpPr>
          <p:cNvPr id="141" name="Shape 141"/>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Endless loop or not?</a:t>
            </a:r>
          </a:p>
          <a:p>
            <a:pPr marL="457200" lvl="0" indent="0" rtl="0">
              <a:buClr>
                <a:srgbClr val="000000"/>
              </a:buClr>
              <a:buSzPct val="61111"/>
              <a:buFont typeface="Arial"/>
              <a:buNone/>
            </a:pPr>
            <a:r>
              <a:rPr lang="en" sz="1800" dirty="0">
                <a:latin typeface="Courier New"/>
                <a:ea typeface="Courier New"/>
                <a:cs typeface="Courier New"/>
                <a:sym typeface="Courier New"/>
              </a:rPr>
              <a:t>count = 0</a:t>
            </a:r>
          </a:p>
          <a:p>
            <a:pPr marL="457200" lvl="0" indent="0" rtl="0">
              <a:buClr>
                <a:srgbClr val="000000"/>
              </a:buClr>
              <a:buSzPct val="61111"/>
              <a:buFont typeface="Arial"/>
              <a:buNone/>
            </a:pPr>
            <a:r>
              <a:rPr lang="en" sz="1800" dirty="0">
                <a:latin typeface="Courier New"/>
                <a:ea typeface="Courier New"/>
                <a:cs typeface="Courier New"/>
                <a:sym typeface="Courier New"/>
              </a:rPr>
              <a:t>while (count != 5):</a:t>
            </a:r>
          </a:p>
          <a:p>
            <a:pPr marL="457200" lvl="0" indent="0" rtl="0">
              <a:buClr>
                <a:srgbClr val="000000"/>
              </a:buClr>
              <a:buSzPct val="61111"/>
              <a:buFont typeface="Arial"/>
              <a:buNone/>
            </a:pPr>
            <a:r>
              <a:rPr lang="en" sz="1800" dirty="0">
                <a:latin typeface="Courier New"/>
                <a:ea typeface="Courier New"/>
                <a:cs typeface="Courier New"/>
                <a:sym typeface="Courier New"/>
              </a:rPr>
              <a:t>	</a:t>
            </a:r>
            <a:r>
              <a:rPr lang="en-US" sz="1800" dirty="0">
                <a:latin typeface="Courier New"/>
                <a:ea typeface="Courier New"/>
                <a:cs typeface="Courier New"/>
                <a:sym typeface="Courier New"/>
              </a:rPr>
              <a:t>print(</a:t>
            </a:r>
            <a:r>
              <a:rPr lang="en" sz="1800" dirty="0">
                <a:latin typeface="Courier New"/>
                <a:ea typeface="Courier New"/>
                <a:cs typeface="Courier New"/>
                <a:sym typeface="Courier New"/>
              </a:rPr>
              <a:t>count)</a:t>
            </a:r>
          </a:p>
          <a:p>
            <a:pPr marL="457200" lvl="0" indent="0" rtl="0">
              <a:buClr>
                <a:srgbClr val="000000"/>
              </a:buClr>
              <a:buSzPct val="61111"/>
              <a:buFont typeface="Arial"/>
              <a:buNone/>
            </a:pPr>
            <a:r>
              <a:rPr lang="en" sz="1800" dirty="0">
                <a:latin typeface="Courier New"/>
                <a:ea typeface="Courier New"/>
                <a:cs typeface="Courier New"/>
                <a:sym typeface="Courier New"/>
              </a:rPr>
              <a:t>	count = count + 2</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Answer: </a:t>
            </a:r>
            <a:r>
              <a:rPr lang="en" b="1" dirty="0"/>
              <a:t>yes</a:t>
            </a:r>
          </a:p>
          <a:p>
            <a:pPr lvl="0">
              <a:buClr>
                <a:srgbClr val="000000"/>
              </a:buClr>
              <a:buSzPct val="45833"/>
              <a:buFont typeface="Arial"/>
              <a:buNone/>
            </a:pPr>
            <a:r>
              <a:rPr lang="en" sz="2400" dirty="0"/>
              <a:t>Why? Since we're incrementing count by 2 each time, </a:t>
            </a:r>
            <a:r>
              <a:rPr lang="en" sz="2400" dirty="0">
                <a:latin typeface="Courier New"/>
                <a:ea typeface="Courier New"/>
                <a:cs typeface="Courier New"/>
                <a:sym typeface="Courier New"/>
              </a:rPr>
              <a:t>count</a:t>
            </a:r>
            <a:r>
              <a:rPr lang="en" sz="2400" dirty="0"/>
              <a:t> takes the values 0, 2, 4, 6, 8, etc. </a:t>
            </a:r>
            <a:r>
              <a:rPr lang="en" sz="2400" dirty="0">
                <a:latin typeface="Courier New"/>
                <a:ea typeface="Courier New"/>
                <a:cs typeface="Courier New"/>
                <a:sym typeface="Courier New"/>
              </a:rPr>
              <a:t>count</a:t>
            </a:r>
            <a:r>
              <a:rPr lang="en" sz="2400" dirty="0"/>
              <a:t> never equals 5, so the condition </a:t>
            </a:r>
            <a:r>
              <a:rPr lang="en" sz="2400" dirty="0">
                <a:latin typeface="Courier New"/>
                <a:ea typeface="Courier New"/>
                <a:cs typeface="Courier New"/>
                <a:sym typeface="Courier New"/>
              </a:rPr>
              <a:t>count != 5</a:t>
            </a:r>
            <a:r>
              <a:rPr lang="en" sz="2400" dirty="0"/>
              <a:t> never becomes </a:t>
            </a:r>
            <a:r>
              <a:rPr lang="en" sz="2400" dirty="0">
                <a:latin typeface="Courier New"/>
                <a:ea typeface="Courier New"/>
                <a:cs typeface="Courier New"/>
                <a:sym typeface="Courier New"/>
              </a:rPr>
              <a:t>False</a:t>
            </a:r>
            <a:r>
              <a:rPr lang="en" sz="2400" dirty="0"/>
              <a:t>, and we keep looping forever.</a:t>
            </a:r>
          </a:p>
        </p:txBody>
      </p:sp>
    </p:spTree>
    <p:extLst>
      <p:ext uri="{BB962C8B-B14F-4D97-AF65-F5344CB8AC3E}">
        <p14:creationId xmlns:p14="http://schemas.microsoft.com/office/powerpoint/2010/main" val="1534535424"/>
      </p:ext>
    </p:extLst>
  </p:cSld>
  <p:clrMapOvr>
    <a:masterClrMapping/>
  </p:clrMapOvr>
  <p:transition spd="slow">
    <p:cut/>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kind of loop should I use?</a:t>
            </a:r>
          </a:p>
        </p:txBody>
      </p:sp>
      <p:sp>
        <p:nvSpPr>
          <p:cNvPr id="3" name="Content Placeholder 2"/>
          <p:cNvSpPr>
            <a:spLocks noGrp="1"/>
          </p:cNvSpPr>
          <p:nvPr>
            <p:ph idx="1"/>
          </p:nvPr>
        </p:nvSpPr>
        <p:spPr/>
        <p:txBody>
          <a:bodyPr>
            <a:normAutofit lnSpcReduction="10000"/>
          </a:bodyPr>
          <a:lstStyle/>
          <a:p>
            <a:pPr marL="0" indent="0">
              <a:spcAft>
                <a:spcPts val="600"/>
              </a:spcAft>
              <a:buNone/>
            </a:pPr>
            <a:r>
              <a:rPr lang="en-US" dirty="0"/>
              <a:t>In general:</a:t>
            </a:r>
          </a:p>
          <a:p>
            <a:r>
              <a:rPr lang="en-US" dirty="0"/>
              <a:t>Use a </a:t>
            </a:r>
            <a:r>
              <a:rPr lang="en-US" dirty="0">
                <a:latin typeface="Courier New" panose="02070309020205020404" pitchFamily="49" charset="0"/>
                <a:cs typeface="Courier New" panose="02070309020205020404" pitchFamily="49" charset="0"/>
              </a:rPr>
              <a:t>for</a:t>
            </a:r>
            <a:r>
              <a:rPr lang="en-US" dirty="0"/>
              <a:t> loop when:</a:t>
            </a:r>
          </a:p>
          <a:p>
            <a:pPr lvl="1"/>
            <a:r>
              <a:rPr lang="en-US" dirty="0"/>
              <a:t>You know exactly how many times you need to loop</a:t>
            </a:r>
          </a:p>
          <a:p>
            <a:pPr lvl="1">
              <a:spcAft>
                <a:spcPts val="600"/>
              </a:spcAft>
            </a:pPr>
            <a:r>
              <a:rPr lang="en-US" dirty="0"/>
              <a:t>You want to process each line of a file (as we'll see soon) or item in a list (as we'll see next time)</a:t>
            </a:r>
          </a:p>
          <a:p>
            <a:r>
              <a:rPr lang="en-US" dirty="0"/>
              <a:t>Use a </a:t>
            </a:r>
            <a:r>
              <a:rPr lang="en-US" dirty="0">
                <a:latin typeface="Courier New" panose="02070309020205020404" pitchFamily="49" charset="0"/>
                <a:cs typeface="Courier New" panose="02070309020205020404" pitchFamily="49" charset="0"/>
              </a:rPr>
              <a:t>while</a:t>
            </a:r>
            <a:r>
              <a:rPr lang="en-US" dirty="0"/>
              <a:t> loop when:</a:t>
            </a:r>
          </a:p>
          <a:p>
            <a:pPr lvl="1"/>
            <a:r>
              <a:rPr lang="en-US" dirty="0"/>
              <a:t>You need to loop until some condition is fulfilled, but you don't know when that will happen</a:t>
            </a:r>
          </a:p>
          <a:p>
            <a:pPr lvl="1"/>
            <a:endParaRPr lang="en-US" dirty="0"/>
          </a:p>
        </p:txBody>
      </p:sp>
    </p:spTree>
    <p:extLst>
      <p:ext uri="{BB962C8B-B14F-4D97-AF65-F5344CB8AC3E}">
        <p14:creationId xmlns:p14="http://schemas.microsoft.com/office/powerpoint/2010/main" val="2146868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4"/>
          <p:cNvSpPr txBox="1">
            <a:spLocks noGrp="1"/>
          </p:cNvSpPr>
          <p:nvPr>
            <p:ph type="title"/>
          </p:nvPr>
        </p:nvSpPr>
        <p:spPr>
          <a:xfrm>
            <a:off x="457200" y="1063228"/>
            <a:ext cx="8229600" cy="857400"/>
          </a:xfrm>
          <a:prstGeom prst="rect">
            <a:avLst/>
          </a:prstGeom>
          <a:noFill/>
          <a:ln>
            <a:noFill/>
          </a:ln>
        </p:spPr>
        <p:txBody>
          <a:bodyPr spcFirstLastPara="1" vert="horz" wrap="square" lIns="91425" tIns="45700" rIns="91425" bIns="45700" rtlCol="0" anchor="ctr" anchorCtr="0">
            <a:noAutofit/>
          </a:bodyPr>
          <a:lstStyle/>
          <a:p>
            <a:pPr>
              <a:spcBef>
                <a:spcPts val="0"/>
              </a:spcBef>
              <a:buClr>
                <a:schemeClr val="dk1"/>
              </a:buClr>
              <a:buSzPts val="4400"/>
            </a:pPr>
            <a:r>
              <a:rPr lang="en"/>
              <a:t>Lab2: Review</a:t>
            </a:r>
            <a:endParaRPr/>
          </a:p>
        </p:txBody>
      </p:sp>
      <p:sp>
        <p:nvSpPr>
          <p:cNvPr id="202" name="Google Shape;202;p34"/>
          <p:cNvSpPr txBox="1">
            <a:spLocks noGrp="1"/>
          </p:cNvSpPr>
          <p:nvPr>
            <p:ph type="body" idx="1"/>
          </p:nvPr>
        </p:nvSpPr>
        <p:spPr>
          <a:xfrm>
            <a:off x="457200" y="2057400"/>
            <a:ext cx="8229600" cy="3394500"/>
          </a:xfrm>
          <a:prstGeom prst="rect">
            <a:avLst/>
          </a:prstGeom>
          <a:noFill/>
          <a:ln>
            <a:noFill/>
          </a:ln>
        </p:spPr>
        <p:txBody>
          <a:bodyPr spcFirstLastPara="1" vert="horz" wrap="square" lIns="91425" tIns="45700" rIns="91425" bIns="45700" rtlCol="0" anchor="t" anchorCtr="0">
            <a:noAutofit/>
          </a:bodyPr>
          <a:lstStyle/>
          <a:p>
            <a:pPr marL="457200">
              <a:spcBef>
                <a:spcPts val="0"/>
              </a:spcBef>
              <a:buClr>
                <a:schemeClr val="dk1"/>
              </a:buClr>
              <a:buSzPts val="1800"/>
              <a:buFont typeface="Arial"/>
              <a:buChar char="•"/>
            </a:pPr>
            <a:r>
              <a:rPr lang="en"/>
              <a:t>“and” and “or” boolean operators allow building complex expressions</a:t>
            </a:r>
            <a:endParaRPr/>
          </a:p>
          <a:p>
            <a:pPr marL="457200">
              <a:spcBef>
                <a:spcPts val="0"/>
              </a:spcBef>
              <a:buSzPts val="1800"/>
            </a:pPr>
            <a:r>
              <a:rPr lang="en"/>
              <a:t>Remember, less is more in coding. Avoid making unnecessary objects.</a:t>
            </a:r>
            <a:endParaRPr/>
          </a:p>
        </p:txBody>
      </p:sp>
      <p:sp>
        <p:nvSpPr>
          <p:cNvPr id="203" name="Google Shape;203;p34"/>
          <p:cNvSpPr txBox="1">
            <a:spLocks noGrp="1"/>
          </p:cNvSpPr>
          <p:nvPr>
            <p:ph type="sldNum" idx="12"/>
          </p:nvPr>
        </p:nvSpPr>
        <p:spPr>
          <a:xfrm>
            <a:off x="6553200" y="5624513"/>
            <a:ext cx="2133600" cy="273900"/>
          </a:xfrm>
          <a:prstGeom prst="rect">
            <a:avLst/>
          </a:prstGeom>
          <a:noFill/>
          <a:ln>
            <a:noFill/>
          </a:ln>
        </p:spPr>
        <p:txBody>
          <a:bodyPr spcFirstLastPara="1" vert="horz" wrap="square" lIns="91425" tIns="45700" rIns="91425" bIns="45700" rtlCol="0" anchor="ctr" anchorCtr="0">
            <a:noAutofit/>
          </a:bodyPr>
          <a:lstStyle/>
          <a:p>
            <a:fld id="{00000000-1234-1234-1234-123412341234}" type="slidenum">
              <a:rPr lang="en"/>
              <a:pPr/>
              <a:t>7</a:t>
            </a:fld>
            <a:endParaRPr/>
          </a:p>
        </p:txBody>
      </p:sp>
    </p:spTree>
    <p:extLst>
      <p:ext uri="{BB962C8B-B14F-4D97-AF65-F5344CB8AC3E}">
        <p14:creationId xmlns:p14="http://schemas.microsoft.com/office/powerpoint/2010/main" val="1655897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693988"/>
            <a:ext cx="7772400" cy="1470025"/>
          </a:xfrm>
        </p:spPr>
        <p:txBody>
          <a:bodyPr/>
          <a:lstStyle/>
          <a:p>
            <a:r>
              <a:rPr lang="en-US" dirty="0">
                <a:latin typeface="Calibri Light" panose="020F0302020204030204" pitchFamily="34" charset="0"/>
              </a:rPr>
              <a:t>4. Application of loops: </a:t>
            </a:r>
            <a:br>
              <a:rPr lang="en-US" dirty="0">
                <a:latin typeface="Calibri Light" panose="020F0302020204030204" pitchFamily="34" charset="0"/>
              </a:rPr>
            </a:br>
            <a:r>
              <a:rPr lang="en-US" dirty="0">
                <a:latin typeface="Calibri Light" panose="020F0302020204030204" pitchFamily="34" charset="0"/>
              </a:rPr>
              <a:t>file reading</a:t>
            </a:r>
          </a:p>
        </p:txBody>
      </p:sp>
    </p:spTree>
    <p:extLst>
      <p:ext uri="{BB962C8B-B14F-4D97-AF65-F5344CB8AC3E}">
        <p14:creationId xmlns:p14="http://schemas.microsoft.com/office/powerpoint/2010/main" val="37272422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 reading</a:t>
            </a:r>
          </a:p>
        </p:txBody>
      </p:sp>
      <p:sp>
        <p:nvSpPr>
          <p:cNvPr id="3" name="Content Placeholder 2"/>
          <p:cNvSpPr>
            <a:spLocks noGrp="1"/>
          </p:cNvSpPr>
          <p:nvPr>
            <p:ph idx="1"/>
          </p:nvPr>
        </p:nvSpPr>
        <p:spPr/>
        <p:txBody>
          <a:bodyPr/>
          <a:lstStyle/>
          <a:p>
            <a:r>
              <a:rPr lang="en-US" dirty="0"/>
              <a:t>File reading (and writing) is something you'll probably be doing </a:t>
            </a:r>
            <a:r>
              <a:rPr lang="en-US" b="1" dirty="0"/>
              <a:t>a lot </a:t>
            </a:r>
            <a:r>
              <a:rPr lang="en-US" dirty="0"/>
              <a:t>in your work</a:t>
            </a:r>
          </a:p>
          <a:p>
            <a:r>
              <a:rPr lang="en-US" dirty="0"/>
              <a:t>Luckily, Python makes it super easy!</a:t>
            </a:r>
          </a:p>
          <a:p>
            <a:r>
              <a:rPr lang="en-US" dirty="0"/>
              <a:t>Today we'll cover file reading </a:t>
            </a:r>
          </a:p>
          <a:p>
            <a:pPr marL="0" indent="0">
              <a:buNone/>
            </a:pPr>
            <a:endParaRPr lang="en-US" dirty="0"/>
          </a:p>
        </p:txBody>
      </p:sp>
    </p:spTree>
    <p:extLst>
      <p:ext uri="{BB962C8B-B14F-4D97-AF65-F5344CB8AC3E}">
        <p14:creationId xmlns:p14="http://schemas.microsoft.com/office/powerpoint/2010/main" val="140793887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 reading</a:t>
            </a:r>
          </a:p>
        </p:txBody>
      </p:sp>
      <p:sp>
        <p:nvSpPr>
          <p:cNvPr id="3" name="Content Placeholder 2"/>
          <p:cNvSpPr>
            <a:spLocks noGrp="1"/>
          </p:cNvSpPr>
          <p:nvPr>
            <p:ph idx="1"/>
          </p:nvPr>
        </p:nvSpPr>
        <p:spPr/>
        <p:txBody>
          <a:bodyPr/>
          <a:lstStyle/>
          <a:p>
            <a:pPr marL="0" indent="0">
              <a:buNone/>
            </a:pPr>
            <a:r>
              <a:rPr lang="en-US" dirty="0"/>
              <a:t>The 3 basic steps of file </a:t>
            </a:r>
            <a:r>
              <a:rPr lang="en-US" b="1" dirty="0"/>
              <a:t>reading</a:t>
            </a:r>
            <a:r>
              <a:rPr lang="en-US" dirty="0"/>
              <a:t>:</a:t>
            </a:r>
          </a:p>
          <a:p>
            <a:pPr marL="914400" lvl="1" indent="-514350">
              <a:buFont typeface="+mj-lt"/>
              <a:buAutoNum type="arabicPeriod"/>
            </a:pPr>
            <a:r>
              <a:rPr lang="en-US" dirty="0"/>
              <a:t>Open the input file</a:t>
            </a:r>
          </a:p>
          <a:p>
            <a:pPr marL="914400" lvl="1" indent="-514350">
              <a:buFont typeface="+mj-lt"/>
              <a:buAutoNum type="arabicPeriod"/>
            </a:pPr>
            <a:r>
              <a:rPr lang="en-US" dirty="0"/>
              <a:t>Read in data line by line, do some processing</a:t>
            </a:r>
          </a:p>
          <a:p>
            <a:pPr marL="914400" lvl="1" indent="-514350">
              <a:buFont typeface="+mj-lt"/>
              <a:buAutoNum type="arabicPeriod"/>
            </a:pPr>
            <a:r>
              <a:rPr lang="en-US" dirty="0"/>
              <a:t>Close the input file</a:t>
            </a:r>
          </a:p>
          <a:p>
            <a:pPr marL="0" indent="0">
              <a:buNone/>
            </a:pPr>
            <a:endParaRPr lang="en-US" dirty="0"/>
          </a:p>
          <a:p>
            <a:pPr marL="0" indent="0">
              <a:buNone/>
            </a:pPr>
            <a:r>
              <a:rPr lang="en-US" dirty="0"/>
              <a:t>File </a:t>
            </a:r>
            <a:r>
              <a:rPr lang="en-US" b="1" dirty="0"/>
              <a:t>writing</a:t>
            </a:r>
            <a:r>
              <a:rPr lang="en-US" dirty="0"/>
              <a:t> is very similar, but we'll save it for the next lesson.</a:t>
            </a:r>
          </a:p>
          <a:p>
            <a:pPr marL="0" indent="0">
              <a:buNone/>
            </a:pPr>
            <a:endParaRPr lang="en-US" dirty="0"/>
          </a:p>
        </p:txBody>
      </p:sp>
    </p:spTree>
    <p:extLst>
      <p:ext uri="{BB962C8B-B14F-4D97-AF65-F5344CB8AC3E}">
        <p14:creationId xmlns:p14="http://schemas.microsoft.com/office/powerpoint/2010/main" val="381311015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simple file reading</a:t>
            </a:r>
          </a:p>
        </p:txBody>
      </p:sp>
      <p:sp>
        <p:nvSpPr>
          <p:cNvPr id="3" name="Content Placeholder 2"/>
          <p:cNvSpPr>
            <a:spLocks noGrp="1"/>
          </p:cNvSpPr>
          <p:nvPr>
            <p:ph idx="1"/>
          </p:nvPr>
        </p:nvSpPr>
        <p:spPr/>
        <p:txBody>
          <a:bodyPr>
            <a:normAutofit/>
          </a:bodyPr>
          <a:lstStyle/>
          <a:p>
            <a:pPr marL="0" indent="0">
              <a:buNone/>
            </a:pPr>
            <a:endParaRPr lang="en-US" sz="1800" i="1" dirty="0">
              <a:solidFill>
                <a:schemeClr val="accent3"/>
              </a:solidFill>
              <a:latin typeface="Courier New" pitchFamily="49" charset="0"/>
              <a:cs typeface="Courier New" pitchFamily="49" charset="0"/>
            </a:endParaRPr>
          </a:p>
          <a:p>
            <a:pPr marL="0" indent="0">
              <a:buNone/>
            </a:pPr>
            <a:r>
              <a:rPr lang="en-US" sz="1800" i="1" dirty="0">
                <a:solidFill>
                  <a:schemeClr val="accent3">
                    <a:lumMod val="75000"/>
                  </a:schemeClr>
                </a:solidFill>
                <a:latin typeface="Courier New" pitchFamily="49" charset="0"/>
                <a:cs typeface="Courier New" pitchFamily="49" charset="0"/>
              </a:rPr>
              <a:t># Read and print(</a:t>
            </a:r>
            <a:r>
              <a:rPr lang="en-US" sz="1800" i="1" dirty="0" err="1">
                <a:solidFill>
                  <a:schemeClr val="accent3">
                    <a:lumMod val="75000"/>
                  </a:schemeClr>
                </a:solidFill>
                <a:latin typeface="Courier New" pitchFamily="49" charset="0"/>
                <a:cs typeface="Courier New" pitchFamily="49" charset="0"/>
              </a:rPr>
              <a:t>genes.txt</a:t>
            </a:r>
            <a:endParaRPr lang="en-US" sz="1800" i="1" dirty="0">
              <a:solidFill>
                <a:schemeClr val="accent3">
                  <a:lumMod val="75000"/>
                </a:schemeClr>
              </a:solidFill>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 </a:t>
            </a:r>
            <a:r>
              <a:rPr lang="en-US" sz="1800" dirty="0">
                <a:solidFill>
                  <a:schemeClr val="tx1">
                    <a:lumMod val="50000"/>
                    <a:lumOff val="50000"/>
                  </a:schemeClr>
                </a:solidFill>
                <a:latin typeface="Courier New" pitchFamily="49" charset="0"/>
                <a:cs typeface="Courier New" pitchFamily="49" charset="0"/>
              </a:rPr>
              <a:t>"genes.txt"</a:t>
            </a:r>
          </a:p>
          <a:p>
            <a:pPr marL="0" indent="0">
              <a:buNone/>
            </a:pPr>
            <a:endParaRPr lang="en-US" sz="1800" dirty="0">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 = </a:t>
            </a:r>
            <a:r>
              <a:rPr lang="en-US" sz="1800" dirty="0">
                <a:solidFill>
                  <a:srgbClr val="0070C0"/>
                </a:solidFill>
                <a:latin typeface="Courier New" pitchFamily="49" charset="0"/>
                <a:cs typeface="Courier New" pitchFamily="49" charset="0"/>
              </a:rPr>
              <a:t>open</a:t>
            </a:r>
            <a:r>
              <a:rPr lang="en-US" sz="1800" dirty="0">
                <a:latin typeface="Courier New" pitchFamily="49" charset="0"/>
                <a:cs typeface="Courier New" pitchFamily="49" charset="0"/>
              </a:rPr>
              <a:t>(</a:t>
            </a: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a:t>
            </a:r>
            <a:r>
              <a:rPr lang="en-US" sz="1800" dirty="0">
                <a:solidFill>
                  <a:schemeClr val="tx1">
                    <a:lumMod val="50000"/>
                    <a:lumOff val="50000"/>
                  </a:schemeClr>
                </a:solidFill>
                <a:latin typeface="Courier New" pitchFamily="49" charset="0"/>
                <a:cs typeface="Courier New" pitchFamily="49" charset="0"/>
              </a:rPr>
              <a:t>'r'</a:t>
            </a:r>
            <a:r>
              <a:rPr lang="en-US" sz="1800" dirty="0">
                <a:latin typeface="Courier New" pitchFamily="49" charset="0"/>
                <a:cs typeface="Courier New" pitchFamily="49" charset="0"/>
              </a:rPr>
              <a:t>)</a:t>
            </a:r>
          </a:p>
          <a:p>
            <a:pPr marL="0" indent="0">
              <a:buNone/>
            </a:pPr>
            <a:r>
              <a:rPr lang="en-US" sz="1800" dirty="0">
                <a:solidFill>
                  <a:srgbClr val="0070C0"/>
                </a:solidFill>
                <a:latin typeface="Courier New" pitchFamily="49" charset="0"/>
                <a:cs typeface="Courier New" pitchFamily="49" charset="0"/>
              </a:rPr>
              <a:t>for</a:t>
            </a:r>
            <a:r>
              <a:rPr lang="en-US" sz="1800" dirty="0">
                <a:latin typeface="Courier New" pitchFamily="49" charset="0"/>
                <a:cs typeface="Courier New" pitchFamily="49" charset="0"/>
              </a:rPr>
              <a:t> line </a:t>
            </a:r>
            <a:r>
              <a:rPr lang="en-US" sz="1800" dirty="0">
                <a:solidFill>
                  <a:srgbClr val="0070C0"/>
                </a:solidFill>
                <a:latin typeface="Courier New" pitchFamily="49" charset="0"/>
                <a:cs typeface="Courier New" pitchFamily="49" charset="0"/>
              </a:rPr>
              <a:t>in</a:t>
            </a:r>
            <a:r>
              <a:rPr lang="en-US" sz="1800" dirty="0">
                <a:latin typeface="Courier New" pitchFamily="49" charset="0"/>
                <a:cs typeface="Courier New" pitchFamily="49" charset="0"/>
              </a:rPr>
              <a:t> </a:t>
            </a: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a:t>
            </a:r>
          </a:p>
          <a:p>
            <a:pPr marL="0" indent="0">
              <a:buNone/>
            </a:pPr>
            <a:r>
              <a:rPr lang="en-US" sz="1800" dirty="0">
                <a:latin typeface="Courier New" pitchFamily="49" charset="0"/>
                <a:cs typeface="Courier New" pitchFamily="49" charset="0"/>
              </a:rPr>
              <a:t>	</a:t>
            </a:r>
            <a:r>
              <a:rPr lang="en-US" sz="1800" dirty="0">
                <a:solidFill>
                  <a:srgbClr val="0070C0"/>
                </a:solidFill>
                <a:latin typeface="Courier New" pitchFamily="49" charset="0"/>
                <a:cs typeface="Courier New" pitchFamily="49" charset="0"/>
              </a:rPr>
              <a:t>print(</a:t>
            </a:r>
            <a:r>
              <a:rPr lang="en-US" sz="1800" dirty="0">
                <a:solidFill>
                  <a:schemeClr val="tx1">
                    <a:lumMod val="50000"/>
                    <a:lumOff val="50000"/>
                  </a:schemeClr>
                </a:solidFill>
                <a:latin typeface="Courier New" pitchFamily="49" charset="0"/>
                <a:cs typeface="Courier New" pitchFamily="49" charset="0"/>
              </a:rPr>
              <a:t>"Line:"</a:t>
            </a:r>
            <a:r>
              <a:rPr lang="en-US" sz="1800" dirty="0">
                <a:latin typeface="Courier New" pitchFamily="49" charset="0"/>
                <a:cs typeface="Courier New" pitchFamily="49" charset="0"/>
              </a:rPr>
              <a:t>, line)</a:t>
            </a:r>
          </a:p>
          <a:p>
            <a:pPr marL="0" indent="0">
              <a:buNone/>
            </a:pPr>
            <a:r>
              <a:rPr lang="en-US" sz="1800" dirty="0" err="1">
                <a:latin typeface="Courier New" pitchFamily="49" charset="0"/>
                <a:cs typeface="Courier New" pitchFamily="49" charset="0"/>
              </a:rPr>
              <a:t>inFile.close</a:t>
            </a:r>
            <a:r>
              <a:rPr lang="en-US" sz="1800" dirty="0">
                <a:latin typeface="Courier New" pitchFamily="49" charset="0"/>
                <a:cs typeface="Courier New" pitchFamily="49" charset="0"/>
              </a:rPr>
              <a:t>()</a:t>
            </a:r>
          </a:p>
        </p:txBody>
      </p:sp>
    </p:spTree>
    <p:extLst>
      <p:ext uri="{BB962C8B-B14F-4D97-AF65-F5344CB8AC3E}">
        <p14:creationId xmlns:p14="http://schemas.microsoft.com/office/powerpoint/2010/main" val="127464249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simple file reading</a:t>
            </a:r>
          </a:p>
        </p:txBody>
      </p:sp>
      <p:sp>
        <p:nvSpPr>
          <p:cNvPr id="3" name="Content Placeholder 2"/>
          <p:cNvSpPr>
            <a:spLocks noGrp="1"/>
          </p:cNvSpPr>
          <p:nvPr>
            <p:ph idx="1"/>
          </p:nvPr>
        </p:nvSpPr>
        <p:spPr/>
        <p:txBody>
          <a:bodyPr>
            <a:normAutofit/>
          </a:bodyPr>
          <a:lstStyle/>
          <a:p>
            <a:pPr marL="0" indent="0">
              <a:buNone/>
            </a:pPr>
            <a:endParaRPr lang="en-US" sz="1800" i="1" dirty="0">
              <a:solidFill>
                <a:schemeClr val="accent3"/>
              </a:solidFill>
              <a:latin typeface="Courier New" pitchFamily="49" charset="0"/>
              <a:cs typeface="Courier New" pitchFamily="49" charset="0"/>
            </a:endParaRPr>
          </a:p>
          <a:p>
            <a:pPr marL="0" indent="0">
              <a:buNone/>
            </a:pPr>
            <a:r>
              <a:rPr lang="en-US" sz="1800" i="1" dirty="0">
                <a:solidFill>
                  <a:schemeClr val="accent3">
                    <a:lumMod val="75000"/>
                  </a:schemeClr>
                </a:solidFill>
                <a:latin typeface="Courier New" pitchFamily="49" charset="0"/>
                <a:cs typeface="Courier New" pitchFamily="49" charset="0"/>
              </a:rPr>
              <a:t># Read and print(</a:t>
            </a:r>
            <a:r>
              <a:rPr lang="en-US" sz="1800" i="1" dirty="0" err="1">
                <a:solidFill>
                  <a:schemeClr val="accent3">
                    <a:lumMod val="75000"/>
                  </a:schemeClr>
                </a:solidFill>
                <a:latin typeface="Courier New" pitchFamily="49" charset="0"/>
                <a:cs typeface="Courier New" pitchFamily="49" charset="0"/>
              </a:rPr>
              <a:t>genes.txt</a:t>
            </a:r>
            <a:endParaRPr lang="en-US" sz="1800" i="1" dirty="0">
              <a:solidFill>
                <a:schemeClr val="accent3">
                  <a:lumMod val="75000"/>
                </a:schemeClr>
              </a:solidFill>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 </a:t>
            </a:r>
            <a:r>
              <a:rPr lang="en-US" sz="1800" dirty="0">
                <a:solidFill>
                  <a:schemeClr val="tx1">
                    <a:lumMod val="50000"/>
                    <a:lumOff val="50000"/>
                  </a:schemeClr>
                </a:solidFill>
                <a:latin typeface="Courier New" pitchFamily="49" charset="0"/>
                <a:cs typeface="Courier New" pitchFamily="49" charset="0"/>
              </a:rPr>
              <a:t>"genes.txt"</a:t>
            </a:r>
          </a:p>
          <a:p>
            <a:pPr marL="0" indent="0">
              <a:buNone/>
            </a:pPr>
            <a:endParaRPr lang="en-US" sz="1800" dirty="0">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 = </a:t>
            </a:r>
            <a:r>
              <a:rPr lang="en-US" sz="1800" dirty="0">
                <a:solidFill>
                  <a:srgbClr val="0070C0"/>
                </a:solidFill>
                <a:latin typeface="Courier New" pitchFamily="49" charset="0"/>
                <a:cs typeface="Courier New" pitchFamily="49" charset="0"/>
              </a:rPr>
              <a:t>open</a:t>
            </a:r>
            <a:r>
              <a:rPr lang="en-US" sz="1800" dirty="0">
                <a:latin typeface="Courier New" pitchFamily="49" charset="0"/>
                <a:cs typeface="Courier New" pitchFamily="49" charset="0"/>
              </a:rPr>
              <a:t>(</a:t>
            </a: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a:t>
            </a:r>
            <a:r>
              <a:rPr lang="en-US" sz="1800" dirty="0">
                <a:solidFill>
                  <a:schemeClr val="tx1">
                    <a:lumMod val="50000"/>
                    <a:lumOff val="50000"/>
                  </a:schemeClr>
                </a:solidFill>
                <a:latin typeface="Courier New" pitchFamily="49" charset="0"/>
                <a:cs typeface="Courier New" pitchFamily="49" charset="0"/>
              </a:rPr>
              <a:t>'r'</a:t>
            </a:r>
            <a:r>
              <a:rPr lang="en-US" sz="1800" dirty="0">
                <a:latin typeface="Courier New" pitchFamily="49" charset="0"/>
                <a:cs typeface="Courier New" pitchFamily="49" charset="0"/>
              </a:rPr>
              <a:t>)</a:t>
            </a:r>
          </a:p>
          <a:p>
            <a:pPr marL="0" indent="0">
              <a:buNone/>
            </a:pPr>
            <a:r>
              <a:rPr lang="en-US" sz="1800" dirty="0">
                <a:solidFill>
                  <a:srgbClr val="0070C0"/>
                </a:solidFill>
                <a:latin typeface="Courier New" pitchFamily="49" charset="0"/>
                <a:cs typeface="Courier New" pitchFamily="49" charset="0"/>
              </a:rPr>
              <a:t>for</a:t>
            </a:r>
            <a:r>
              <a:rPr lang="en-US" sz="1800" dirty="0">
                <a:latin typeface="Courier New" pitchFamily="49" charset="0"/>
                <a:cs typeface="Courier New" pitchFamily="49" charset="0"/>
              </a:rPr>
              <a:t> line </a:t>
            </a:r>
            <a:r>
              <a:rPr lang="en-US" sz="1800" dirty="0">
                <a:solidFill>
                  <a:srgbClr val="0070C0"/>
                </a:solidFill>
                <a:latin typeface="Courier New" pitchFamily="49" charset="0"/>
                <a:cs typeface="Courier New" pitchFamily="49" charset="0"/>
              </a:rPr>
              <a:t>in</a:t>
            </a:r>
            <a:r>
              <a:rPr lang="en-US" sz="1800" dirty="0">
                <a:latin typeface="Courier New" pitchFamily="49" charset="0"/>
                <a:cs typeface="Courier New" pitchFamily="49" charset="0"/>
              </a:rPr>
              <a:t> </a:t>
            </a: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a:t>
            </a:r>
          </a:p>
          <a:p>
            <a:pPr marL="0" indent="0">
              <a:buNone/>
            </a:pPr>
            <a:r>
              <a:rPr lang="en-US" sz="1800" dirty="0">
                <a:latin typeface="Courier New" pitchFamily="49" charset="0"/>
                <a:cs typeface="Courier New" pitchFamily="49" charset="0"/>
              </a:rPr>
              <a:t>	</a:t>
            </a:r>
            <a:r>
              <a:rPr lang="en-US" sz="1800" dirty="0">
                <a:solidFill>
                  <a:srgbClr val="0070C0"/>
                </a:solidFill>
                <a:latin typeface="Courier New" pitchFamily="49" charset="0"/>
                <a:cs typeface="Courier New" pitchFamily="49" charset="0"/>
              </a:rPr>
              <a:t>print(</a:t>
            </a:r>
            <a:r>
              <a:rPr lang="en-US" sz="1800" dirty="0">
                <a:solidFill>
                  <a:schemeClr val="tx1">
                    <a:lumMod val="50000"/>
                    <a:lumOff val="50000"/>
                  </a:schemeClr>
                </a:solidFill>
                <a:latin typeface="Courier New" pitchFamily="49" charset="0"/>
                <a:cs typeface="Courier New" pitchFamily="49" charset="0"/>
              </a:rPr>
              <a:t>"Line:"</a:t>
            </a:r>
            <a:r>
              <a:rPr lang="en-US" sz="1800" dirty="0">
                <a:latin typeface="Courier New" pitchFamily="49" charset="0"/>
                <a:cs typeface="Courier New" pitchFamily="49" charset="0"/>
              </a:rPr>
              <a:t>, line)</a:t>
            </a:r>
          </a:p>
          <a:p>
            <a:pPr marL="0" indent="0">
              <a:buNone/>
            </a:pPr>
            <a:r>
              <a:rPr lang="en-US" sz="1800" dirty="0" err="1">
                <a:latin typeface="Courier New" pitchFamily="49" charset="0"/>
                <a:cs typeface="Courier New" pitchFamily="49" charset="0"/>
              </a:rPr>
              <a:t>inFile.close</a:t>
            </a:r>
            <a:r>
              <a:rPr lang="en-US" sz="1800" dirty="0">
                <a:latin typeface="Courier New" pitchFamily="49" charset="0"/>
                <a:cs typeface="Courier New" pitchFamily="49" charset="0"/>
              </a:rPr>
              <a:t>()</a:t>
            </a:r>
          </a:p>
        </p:txBody>
      </p:sp>
      <p:cxnSp>
        <p:nvCxnSpPr>
          <p:cNvPr id="5" name="Straight Arrow Connector 4"/>
          <p:cNvCxnSpPr/>
          <p:nvPr/>
        </p:nvCxnSpPr>
        <p:spPr>
          <a:xfrm flipV="1">
            <a:off x="4419600" y="2590800"/>
            <a:ext cx="1143000" cy="457200"/>
          </a:xfrm>
          <a:prstGeom prst="straightConnector1">
            <a:avLst/>
          </a:prstGeom>
          <a:ln w="127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5638800" y="1727537"/>
            <a:ext cx="3216075" cy="1015663"/>
          </a:xfrm>
          <a:prstGeom prst="rect">
            <a:avLst/>
          </a:prstGeom>
          <a:noFill/>
        </p:spPr>
        <p:txBody>
          <a:bodyPr wrap="square" rtlCol="0">
            <a:spAutoFit/>
          </a:bodyPr>
          <a:lstStyle/>
          <a:p>
            <a:r>
              <a:rPr lang="en-US" sz="1100" dirty="0">
                <a:latin typeface="Courier New" pitchFamily="49" charset="0"/>
                <a:cs typeface="Courier New" pitchFamily="49" charset="0"/>
              </a:rPr>
              <a:t>open()</a:t>
            </a:r>
            <a:r>
              <a:rPr lang="en-US" sz="1100" dirty="0">
                <a:cs typeface="Courier New" pitchFamily="49" charset="0"/>
              </a:rPr>
              <a:t> </a:t>
            </a:r>
            <a:r>
              <a:rPr lang="en-US" sz="1200" dirty="0"/>
              <a:t>returns a link to the indicated file. We store this link in a variable so that we can use it to read from the file. The </a:t>
            </a:r>
            <a:r>
              <a:rPr lang="en-US" sz="1100" dirty="0">
                <a:latin typeface="Courier New" pitchFamily="49" charset="0"/>
                <a:cs typeface="Courier New" pitchFamily="49" charset="0"/>
              </a:rPr>
              <a:t>'r'</a:t>
            </a:r>
            <a:r>
              <a:rPr lang="en-US" sz="1200" dirty="0"/>
              <a:t> indicates that we want to open this file in </a:t>
            </a:r>
            <a:r>
              <a:rPr lang="en-US" sz="1200" b="1" dirty="0">
                <a:solidFill>
                  <a:srgbClr val="C00000"/>
                </a:solidFill>
              </a:rPr>
              <a:t>r</a:t>
            </a:r>
            <a:r>
              <a:rPr lang="en-US" sz="1200" dirty="0"/>
              <a:t>ead mode (as opposed to </a:t>
            </a:r>
            <a:r>
              <a:rPr lang="en-US" sz="1200" b="1" dirty="0">
                <a:solidFill>
                  <a:srgbClr val="C00000"/>
                </a:solidFill>
              </a:rPr>
              <a:t>w</a:t>
            </a:r>
            <a:r>
              <a:rPr lang="en-US" sz="1200" dirty="0"/>
              <a:t>rite mode).</a:t>
            </a:r>
          </a:p>
        </p:txBody>
      </p:sp>
      <p:sp>
        <p:nvSpPr>
          <p:cNvPr id="10" name="Freeform 9"/>
          <p:cNvSpPr/>
          <p:nvPr/>
        </p:nvSpPr>
        <p:spPr>
          <a:xfrm>
            <a:off x="1205802" y="2823063"/>
            <a:ext cx="874207" cy="151249"/>
          </a:xfrm>
          <a:custGeom>
            <a:avLst/>
            <a:gdLst>
              <a:gd name="connsiteX0" fmla="*/ 874207 w 874207"/>
              <a:gd name="connsiteY0" fmla="*/ 151249 h 151249"/>
              <a:gd name="connsiteX1" fmla="*/ 442128 w 874207"/>
              <a:gd name="connsiteY1" fmla="*/ 524 h 151249"/>
              <a:gd name="connsiteX2" fmla="*/ 0 w 874207"/>
              <a:gd name="connsiteY2" fmla="*/ 111056 h 151249"/>
            </a:gdLst>
            <a:ahLst/>
            <a:cxnLst>
              <a:cxn ang="0">
                <a:pos x="connsiteX0" y="connsiteY0"/>
              </a:cxn>
              <a:cxn ang="0">
                <a:pos x="connsiteX1" y="connsiteY1"/>
              </a:cxn>
              <a:cxn ang="0">
                <a:pos x="connsiteX2" y="connsiteY2"/>
              </a:cxn>
            </a:cxnLst>
            <a:rect l="l" t="t" r="r" b="b"/>
            <a:pathLst>
              <a:path w="874207" h="151249">
                <a:moveTo>
                  <a:pt x="874207" y="151249"/>
                </a:moveTo>
                <a:cubicBezTo>
                  <a:pt x="731018" y="79236"/>
                  <a:pt x="587829" y="7223"/>
                  <a:pt x="442128" y="524"/>
                </a:cubicBezTo>
                <a:cubicBezTo>
                  <a:pt x="296427" y="-6175"/>
                  <a:pt x="148213" y="52440"/>
                  <a:pt x="0" y="111056"/>
                </a:cubicBezTo>
              </a:path>
            </a:pathLst>
          </a:custGeom>
          <a:noFill/>
          <a:ln w="1270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Brace 10"/>
          <p:cNvSpPr/>
          <p:nvPr/>
        </p:nvSpPr>
        <p:spPr>
          <a:xfrm>
            <a:off x="4267200" y="3276600"/>
            <a:ext cx="381000" cy="762000"/>
          </a:xfrm>
          <a:prstGeom prst="righ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2" name="Straight Arrow Connector 11"/>
          <p:cNvCxnSpPr/>
          <p:nvPr/>
        </p:nvCxnSpPr>
        <p:spPr>
          <a:xfrm>
            <a:off x="4648200" y="3657600"/>
            <a:ext cx="914400" cy="0"/>
          </a:xfrm>
          <a:prstGeom prst="straightConnector1">
            <a:avLst/>
          </a:prstGeom>
          <a:ln w="127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638800" y="2971800"/>
            <a:ext cx="3216075" cy="1538883"/>
          </a:xfrm>
          <a:prstGeom prst="rect">
            <a:avLst/>
          </a:prstGeom>
          <a:noFill/>
        </p:spPr>
        <p:txBody>
          <a:bodyPr wrap="square" rtlCol="0">
            <a:spAutoFit/>
          </a:bodyPr>
          <a:lstStyle/>
          <a:p>
            <a:pPr>
              <a:spcAft>
                <a:spcPts val="600"/>
              </a:spcAft>
            </a:pPr>
            <a:r>
              <a:rPr lang="en-US" sz="1200" dirty="0">
                <a:cs typeface="Courier New" pitchFamily="49" charset="0"/>
              </a:rPr>
              <a:t>A file is considered an </a:t>
            </a:r>
            <a:r>
              <a:rPr lang="en-US" sz="1200" dirty="0" err="1">
                <a:cs typeface="Courier New" pitchFamily="49" charset="0"/>
              </a:rPr>
              <a:t>iterable</a:t>
            </a:r>
            <a:r>
              <a:rPr lang="en-US" sz="1200" dirty="0">
                <a:cs typeface="Courier New" pitchFamily="49" charset="0"/>
              </a:rPr>
              <a:t> object by Python, so we can loop over it directly. </a:t>
            </a:r>
          </a:p>
          <a:p>
            <a:pPr>
              <a:spcAft>
                <a:spcPts val="600"/>
              </a:spcAft>
            </a:pPr>
            <a:r>
              <a:rPr lang="en-US" sz="1200" dirty="0">
                <a:cs typeface="Courier New" pitchFamily="49" charset="0"/>
              </a:rPr>
              <a:t>The unit of iteration in files is the line, so each time we loop, a single line is assigned to the loop variable. </a:t>
            </a:r>
          </a:p>
          <a:p>
            <a:pPr>
              <a:spcAft>
                <a:spcPts val="600"/>
              </a:spcAft>
            </a:pPr>
            <a:r>
              <a:rPr lang="en-US" sz="1200" dirty="0">
                <a:cs typeface="Courier New" pitchFamily="49" charset="0"/>
              </a:rPr>
              <a:t>We can then do some processing of that line before we move on to the next one.</a:t>
            </a:r>
            <a:endParaRPr lang="en-US" sz="1400" dirty="0"/>
          </a:p>
        </p:txBody>
      </p:sp>
      <p:cxnSp>
        <p:nvCxnSpPr>
          <p:cNvPr id="21" name="Straight Arrow Connector 20"/>
          <p:cNvCxnSpPr/>
          <p:nvPr/>
        </p:nvCxnSpPr>
        <p:spPr>
          <a:xfrm>
            <a:off x="2514600" y="4114800"/>
            <a:ext cx="3048000" cy="1124634"/>
          </a:xfrm>
          <a:prstGeom prst="straightConnector1">
            <a:avLst/>
          </a:prstGeom>
          <a:ln w="127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5638800" y="4916269"/>
            <a:ext cx="3216075" cy="646331"/>
          </a:xfrm>
          <a:prstGeom prst="rect">
            <a:avLst/>
          </a:prstGeom>
          <a:noFill/>
        </p:spPr>
        <p:txBody>
          <a:bodyPr wrap="square" rtlCol="0">
            <a:spAutoFit/>
          </a:bodyPr>
          <a:lstStyle/>
          <a:p>
            <a:r>
              <a:rPr lang="en-US" sz="1200" dirty="0">
                <a:cs typeface="Courier New" pitchFamily="49" charset="0"/>
              </a:rPr>
              <a:t>This closes the link to the file. It is considered good programming practice to always close files when you are done with them.</a:t>
            </a:r>
            <a:endParaRPr lang="en-US" sz="1400" dirty="0"/>
          </a:p>
        </p:txBody>
      </p:sp>
    </p:spTree>
    <p:extLst>
      <p:ext uri="{BB962C8B-B14F-4D97-AF65-F5344CB8AC3E}">
        <p14:creationId xmlns:p14="http://schemas.microsoft.com/office/powerpoint/2010/main" val="400184454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simple file reading</a:t>
            </a:r>
          </a:p>
        </p:txBody>
      </p:sp>
      <p:sp>
        <p:nvSpPr>
          <p:cNvPr id="3" name="Content Placeholder 2"/>
          <p:cNvSpPr>
            <a:spLocks noGrp="1"/>
          </p:cNvSpPr>
          <p:nvPr>
            <p:ph idx="1"/>
          </p:nvPr>
        </p:nvSpPr>
        <p:spPr/>
        <p:txBody>
          <a:bodyPr>
            <a:normAutofit/>
          </a:bodyPr>
          <a:lstStyle/>
          <a:p>
            <a:pPr marL="0" indent="0">
              <a:buNone/>
            </a:pPr>
            <a:endParaRPr lang="en-US" sz="1800" i="1" dirty="0">
              <a:solidFill>
                <a:schemeClr val="accent3"/>
              </a:solidFill>
              <a:latin typeface="Courier New" pitchFamily="49" charset="0"/>
              <a:cs typeface="Courier New" pitchFamily="49" charset="0"/>
            </a:endParaRPr>
          </a:p>
          <a:p>
            <a:pPr marL="0" indent="0">
              <a:buNone/>
            </a:pPr>
            <a:r>
              <a:rPr lang="en-US" sz="1800" i="1" dirty="0">
                <a:solidFill>
                  <a:schemeClr val="accent3">
                    <a:lumMod val="75000"/>
                  </a:schemeClr>
                </a:solidFill>
                <a:latin typeface="Courier New" pitchFamily="49" charset="0"/>
                <a:cs typeface="Courier New" pitchFamily="49" charset="0"/>
              </a:rPr>
              <a:t># Read and print(</a:t>
            </a:r>
            <a:r>
              <a:rPr lang="en-US" sz="1800" i="1" dirty="0" err="1">
                <a:solidFill>
                  <a:schemeClr val="accent3">
                    <a:lumMod val="75000"/>
                  </a:schemeClr>
                </a:solidFill>
                <a:latin typeface="Courier New" pitchFamily="49" charset="0"/>
                <a:cs typeface="Courier New" pitchFamily="49" charset="0"/>
              </a:rPr>
              <a:t>genes.txt</a:t>
            </a:r>
            <a:endParaRPr lang="en-US" sz="1800" i="1" dirty="0">
              <a:solidFill>
                <a:schemeClr val="accent3">
                  <a:lumMod val="75000"/>
                </a:schemeClr>
              </a:solidFill>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 </a:t>
            </a:r>
            <a:r>
              <a:rPr lang="en-US" sz="1800" dirty="0">
                <a:solidFill>
                  <a:schemeClr val="tx1">
                    <a:lumMod val="50000"/>
                    <a:lumOff val="50000"/>
                  </a:schemeClr>
                </a:solidFill>
                <a:latin typeface="Courier New" pitchFamily="49" charset="0"/>
                <a:cs typeface="Courier New" pitchFamily="49" charset="0"/>
              </a:rPr>
              <a:t>"genes.txt"</a:t>
            </a:r>
          </a:p>
          <a:p>
            <a:pPr marL="0" indent="0">
              <a:buNone/>
            </a:pPr>
            <a:endParaRPr lang="en-US" sz="1800" dirty="0">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 = </a:t>
            </a:r>
            <a:r>
              <a:rPr lang="en-US" sz="1800" dirty="0">
                <a:solidFill>
                  <a:srgbClr val="0070C0"/>
                </a:solidFill>
                <a:latin typeface="Courier New" pitchFamily="49" charset="0"/>
                <a:cs typeface="Courier New" pitchFamily="49" charset="0"/>
              </a:rPr>
              <a:t>open</a:t>
            </a:r>
            <a:r>
              <a:rPr lang="en-US" sz="1800" dirty="0">
                <a:latin typeface="Courier New" pitchFamily="49" charset="0"/>
                <a:cs typeface="Courier New" pitchFamily="49" charset="0"/>
              </a:rPr>
              <a:t>(</a:t>
            </a: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a:t>
            </a:r>
            <a:r>
              <a:rPr lang="en-US" sz="1800" dirty="0">
                <a:solidFill>
                  <a:schemeClr val="tx1">
                    <a:lumMod val="50000"/>
                    <a:lumOff val="50000"/>
                  </a:schemeClr>
                </a:solidFill>
                <a:latin typeface="Courier New" pitchFamily="49" charset="0"/>
                <a:cs typeface="Courier New" pitchFamily="49" charset="0"/>
              </a:rPr>
              <a:t>'r'</a:t>
            </a:r>
            <a:r>
              <a:rPr lang="en-US" sz="1800" dirty="0">
                <a:latin typeface="Courier New" pitchFamily="49" charset="0"/>
                <a:cs typeface="Courier New" pitchFamily="49" charset="0"/>
              </a:rPr>
              <a:t>)</a:t>
            </a:r>
          </a:p>
          <a:p>
            <a:pPr marL="0" indent="0">
              <a:buNone/>
            </a:pPr>
            <a:r>
              <a:rPr lang="en-US" sz="1800" dirty="0">
                <a:solidFill>
                  <a:srgbClr val="0070C0"/>
                </a:solidFill>
                <a:latin typeface="Courier New" pitchFamily="49" charset="0"/>
                <a:cs typeface="Courier New" pitchFamily="49" charset="0"/>
              </a:rPr>
              <a:t>for</a:t>
            </a:r>
            <a:r>
              <a:rPr lang="en-US" sz="1800" dirty="0">
                <a:latin typeface="Courier New" pitchFamily="49" charset="0"/>
                <a:cs typeface="Courier New" pitchFamily="49" charset="0"/>
              </a:rPr>
              <a:t> line </a:t>
            </a:r>
            <a:r>
              <a:rPr lang="en-US" sz="1800" dirty="0">
                <a:solidFill>
                  <a:srgbClr val="0070C0"/>
                </a:solidFill>
                <a:latin typeface="Courier New" pitchFamily="49" charset="0"/>
                <a:cs typeface="Courier New" pitchFamily="49" charset="0"/>
              </a:rPr>
              <a:t>in</a:t>
            </a:r>
            <a:r>
              <a:rPr lang="en-US" sz="1800" dirty="0">
                <a:latin typeface="Courier New" pitchFamily="49" charset="0"/>
                <a:cs typeface="Courier New" pitchFamily="49" charset="0"/>
              </a:rPr>
              <a:t> </a:t>
            </a: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a:t>
            </a:r>
          </a:p>
          <a:p>
            <a:pPr marL="0" indent="0">
              <a:buNone/>
            </a:pPr>
            <a:r>
              <a:rPr lang="en-US" sz="1800" dirty="0">
                <a:latin typeface="Courier New" pitchFamily="49" charset="0"/>
                <a:cs typeface="Courier New" pitchFamily="49" charset="0"/>
              </a:rPr>
              <a:t>	</a:t>
            </a:r>
            <a:r>
              <a:rPr lang="en-US" sz="1800" dirty="0">
                <a:solidFill>
                  <a:srgbClr val="0070C0"/>
                </a:solidFill>
                <a:latin typeface="Courier New" pitchFamily="49" charset="0"/>
                <a:cs typeface="Courier New" pitchFamily="49" charset="0"/>
              </a:rPr>
              <a:t>print(</a:t>
            </a:r>
            <a:r>
              <a:rPr lang="en-US" sz="1800" dirty="0">
                <a:solidFill>
                  <a:schemeClr val="tx1">
                    <a:lumMod val="50000"/>
                    <a:lumOff val="50000"/>
                  </a:schemeClr>
                </a:solidFill>
                <a:latin typeface="Courier New" pitchFamily="49" charset="0"/>
                <a:cs typeface="Courier New" pitchFamily="49" charset="0"/>
              </a:rPr>
              <a:t>"Line:"</a:t>
            </a:r>
            <a:r>
              <a:rPr lang="en-US" sz="1800" dirty="0">
                <a:latin typeface="Courier New" pitchFamily="49" charset="0"/>
                <a:cs typeface="Courier New" pitchFamily="49" charset="0"/>
              </a:rPr>
              <a:t>, line)</a:t>
            </a:r>
          </a:p>
          <a:p>
            <a:pPr marL="0" indent="0">
              <a:buNone/>
            </a:pPr>
            <a:r>
              <a:rPr lang="en-US" sz="1800" dirty="0" err="1">
                <a:latin typeface="Courier New" pitchFamily="49" charset="0"/>
                <a:cs typeface="Courier New" pitchFamily="49" charset="0"/>
              </a:rPr>
              <a:t>inFile.close</a:t>
            </a:r>
            <a:r>
              <a:rPr lang="en-US" sz="1800" dirty="0">
                <a:latin typeface="Courier New" pitchFamily="49" charset="0"/>
                <a:cs typeface="Courier New" pitchFamily="49" charset="0"/>
              </a:rPr>
              <a:t>()</a:t>
            </a:r>
          </a:p>
          <a:p>
            <a:pPr marL="0" indent="0">
              <a:buNone/>
            </a:pPr>
            <a:endParaRPr lang="en-US" sz="1800" dirty="0">
              <a:latin typeface="Courier New" pitchFamily="49" charset="0"/>
              <a:cs typeface="Courier New" pitchFamily="49" charset="0"/>
            </a:endParaRPr>
          </a:p>
          <a:p>
            <a:pPr marL="0" indent="0">
              <a:buNone/>
            </a:pPr>
            <a:r>
              <a:rPr lang="en-US" sz="2400" dirty="0">
                <a:cs typeface="Courier New" pitchFamily="49" charset="0"/>
              </a:rPr>
              <a:t>If this is genes.txt, what will this script output?</a:t>
            </a:r>
          </a:p>
        </p:txBody>
      </p:sp>
      <p:sp>
        <p:nvSpPr>
          <p:cNvPr id="4" name="TextBox 3"/>
          <p:cNvSpPr txBox="1"/>
          <p:nvPr/>
        </p:nvSpPr>
        <p:spPr>
          <a:xfrm>
            <a:off x="6458437" y="1981200"/>
            <a:ext cx="1456104" cy="2092881"/>
          </a:xfrm>
          <a:prstGeom prst="rect">
            <a:avLst/>
          </a:prstGeom>
          <a:noFill/>
          <a:ln>
            <a:solidFill>
              <a:schemeClr val="bg1">
                <a:lumMod val="50000"/>
              </a:schemeClr>
            </a:solidFill>
          </a:ln>
        </p:spPr>
        <p:txBody>
          <a:bodyPr wrap="none" rtlCol="0">
            <a:spAutoFit/>
          </a:bodyPr>
          <a:lstStyle/>
          <a:p>
            <a:pPr algn="ctr"/>
            <a:r>
              <a:rPr lang="en-US" u="sng" dirty="0"/>
              <a:t>genes.txt:</a:t>
            </a:r>
          </a:p>
          <a:p>
            <a:r>
              <a:rPr lang="en-US" sz="1600" dirty="0">
                <a:latin typeface="Courier New" pitchFamily="49" charset="0"/>
                <a:cs typeface="Courier New" pitchFamily="49" charset="0"/>
              </a:rPr>
              <a:t>uc007afd.1</a:t>
            </a:r>
          </a:p>
          <a:p>
            <a:r>
              <a:rPr lang="en-US" sz="1600" dirty="0">
                <a:latin typeface="Courier New" pitchFamily="49" charset="0"/>
                <a:cs typeface="Courier New" pitchFamily="49" charset="0"/>
              </a:rPr>
              <a:t>uc007aln.1</a:t>
            </a:r>
          </a:p>
          <a:p>
            <a:r>
              <a:rPr lang="en-US" sz="1600" dirty="0">
                <a:latin typeface="Courier New" pitchFamily="49" charset="0"/>
                <a:cs typeface="Courier New" pitchFamily="49" charset="0"/>
              </a:rPr>
              <a:t>uc007afr.1</a:t>
            </a:r>
          </a:p>
          <a:p>
            <a:r>
              <a:rPr lang="en-US" sz="1600" dirty="0">
                <a:latin typeface="Courier New" pitchFamily="49" charset="0"/>
                <a:cs typeface="Courier New" pitchFamily="49" charset="0"/>
              </a:rPr>
              <a:t>uc007atn.1</a:t>
            </a:r>
          </a:p>
          <a:p>
            <a:r>
              <a:rPr lang="en-US" sz="1600" dirty="0">
                <a:latin typeface="Courier New" pitchFamily="49" charset="0"/>
                <a:cs typeface="Courier New" pitchFamily="49" charset="0"/>
              </a:rPr>
              <a:t>uc007bcd.1</a:t>
            </a:r>
          </a:p>
          <a:p>
            <a:r>
              <a:rPr lang="en-US" sz="1600" dirty="0">
                <a:latin typeface="Courier New" pitchFamily="49" charset="0"/>
                <a:cs typeface="Courier New" pitchFamily="49" charset="0"/>
              </a:rPr>
              <a:t>uc007bmh.1</a:t>
            </a:r>
          </a:p>
          <a:p>
            <a:r>
              <a:rPr lang="en-US" sz="1600" dirty="0">
                <a:latin typeface="Courier New" pitchFamily="49" charset="0"/>
                <a:cs typeface="Courier New" pitchFamily="49" charset="0"/>
              </a:rPr>
              <a:t>uc007byr.1</a:t>
            </a:r>
          </a:p>
        </p:txBody>
      </p:sp>
      <p:cxnSp>
        <p:nvCxnSpPr>
          <p:cNvPr id="6" name="Straight Arrow Connector 5"/>
          <p:cNvCxnSpPr/>
          <p:nvPr/>
        </p:nvCxnSpPr>
        <p:spPr>
          <a:xfrm flipV="1">
            <a:off x="2743200" y="3505200"/>
            <a:ext cx="3505200"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019841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simple file reading</a:t>
            </a:r>
          </a:p>
        </p:txBody>
      </p:sp>
      <p:sp>
        <p:nvSpPr>
          <p:cNvPr id="3" name="Content Placeholder 2"/>
          <p:cNvSpPr>
            <a:spLocks noGrp="1"/>
          </p:cNvSpPr>
          <p:nvPr>
            <p:ph idx="1"/>
          </p:nvPr>
        </p:nvSpPr>
        <p:spPr>
          <a:xfrm>
            <a:off x="457200" y="1600200"/>
            <a:ext cx="8229600" cy="5105400"/>
          </a:xfrm>
        </p:spPr>
        <p:txBody>
          <a:bodyPr>
            <a:normAutofit fontScale="92500" lnSpcReduction="20000"/>
          </a:bodyPr>
          <a:lstStyle/>
          <a:p>
            <a:pPr marL="0" indent="0">
              <a:buNone/>
            </a:pPr>
            <a:endParaRPr lang="en-US" sz="1800" i="1" dirty="0">
              <a:solidFill>
                <a:schemeClr val="accent3"/>
              </a:solidFill>
              <a:latin typeface="Courier New" pitchFamily="49" charset="0"/>
              <a:cs typeface="Courier New" pitchFamily="49" charset="0"/>
            </a:endParaRPr>
          </a:p>
          <a:p>
            <a:pPr marL="0" indent="0">
              <a:buNone/>
            </a:pPr>
            <a:r>
              <a:rPr lang="en-US" sz="1900" i="1" dirty="0">
                <a:solidFill>
                  <a:schemeClr val="accent3">
                    <a:lumMod val="75000"/>
                  </a:schemeClr>
                </a:solidFill>
                <a:latin typeface="Courier New" pitchFamily="49" charset="0"/>
                <a:cs typeface="Courier New" pitchFamily="49" charset="0"/>
              </a:rPr>
              <a:t># Read and print(</a:t>
            </a:r>
            <a:r>
              <a:rPr lang="en-US" sz="1900" i="1" dirty="0" err="1">
                <a:solidFill>
                  <a:schemeClr val="accent3">
                    <a:lumMod val="75000"/>
                  </a:schemeClr>
                </a:solidFill>
                <a:latin typeface="Courier New" pitchFamily="49" charset="0"/>
                <a:cs typeface="Courier New" pitchFamily="49" charset="0"/>
              </a:rPr>
              <a:t>genes.txt</a:t>
            </a:r>
            <a:endParaRPr lang="en-US" sz="1900" i="1" dirty="0">
              <a:solidFill>
                <a:schemeClr val="accent3">
                  <a:lumMod val="75000"/>
                </a:schemeClr>
              </a:solidFill>
              <a:latin typeface="Courier New" pitchFamily="49" charset="0"/>
              <a:cs typeface="Courier New" pitchFamily="49" charset="0"/>
            </a:endParaRPr>
          </a:p>
          <a:p>
            <a:pPr marL="0" indent="0">
              <a:buNone/>
            </a:pPr>
            <a:r>
              <a:rPr lang="en-US" sz="1900" dirty="0" err="1">
                <a:latin typeface="Courier New" pitchFamily="49" charset="0"/>
                <a:cs typeface="Courier New" pitchFamily="49" charset="0"/>
              </a:rPr>
              <a:t>fileName</a:t>
            </a:r>
            <a:r>
              <a:rPr lang="en-US" sz="1900" dirty="0">
                <a:latin typeface="Courier New" pitchFamily="49" charset="0"/>
                <a:cs typeface="Courier New" pitchFamily="49" charset="0"/>
              </a:rPr>
              <a:t> = </a:t>
            </a:r>
            <a:r>
              <a:rPr lang="en-US" sz="1900" dirty="0">
                <a:solidFill>
                  <a:schemeClr val="tx1">
                    <a:lumMod val="50000"/>
                    <a:lumOff val="50000"/>
                  </a:schemeClr>
                </a:solidFill>
                <a:latin typeface="Courier New" pitchFamily="49" charset="0"/>
                <a:cs typeface="Courier New" pitchFamily="49" charset="0"/>
              </a:rPr>
              <a:t>"genes.txt"</a:t>
            </a:r>
          </a:p>
          <a:p>
            <a:pPr marL="0" indent="0">
              <a:buNone/>
            </a:pPr>
            <a:endParaRPr lang="en-US" sz="1900" dirty="0">
              <a:latin typeface="Courier New" pitchFamily="49" charset="0"/>
              <a:cs typeface="Courier New" pitchFamily="49" charset="0"/>
            </a:endParaRPr>
          </a:p>
          <a:p>
            <a:pPr marL="0" indent="0">
              <a:buNone/>
            </a:pPr>
            <a:r>
              <a:rPr lang="en-US" sz="1900" dirty="0" err="1">
                <a:latin typeface="Courier New" pitchFamily="49" charset="0"/>
                <a:cs typeface="Courier New" pitchFamily="49" charset="0"/>
              </a:rPr>
              <a:t>inFile</a:t>
            </a:r>
            <a:r>
              <a:rPr lang="en-US" sz="1900" dirty="0">
                <a:latin typeface="Courier New" pitchFamily="49" charset="0"/>
                <a:cs typeface="Courier New" pitchFamily="49" charset="0"/>
              </a:rPr>
              <a:t> = </a:t>
            </a:r>
            <a:r>
              <a:rPr lang="en-US" sz="1900" dirty="0">
                <a:solidFill>
                  <a:srgbClr val="0070C0"/>
                </a:solidFill>
                <a:latin typeface="Courier New" pitchFamily="49" charset="0"/>
                <a:cs typeface="Courier New" pitchFamily="49" charset="0"/>
              </a:rPr>
              <a:t>open</a:t>
            </a:r>
            <a:r>
              <a:rPr lang="en-US" sz="1900" dirty="0">
                <a:latin typeface="Courier New" pitchFamily="49" charset="0"/>
                <a:cs typeface="Courier New" pitchFamily="49" charset="0"/>
              </a:rPr>
              <a:t>(</a:t>
            </a:r>
            <a:r>
              <a:rPr lang="en-US" sz="1900" dirty="0" err="1">
                <a:latin typeface="Courier New" pitchFamily="49" charset="0"/>
                <a:cs typeface="Courier New" pitchFamily="49" charset="0"/>
              </a:rPr>
              <a:t>fileName</a:t>
            </a:r>
            <a:r>
              <a:rPr lang="en-US" sz="1900" dirty="0">
                <a:latin typeface="Courier New" pitchFamily="49" charset="0"/>
                <a:cs typeface="Courier New" pitchFamily="49" charset="0"/>
              </a:rPr>
              <a:t>, </a:t>
            </a:r>
            <a:r>
              <a:rPr lang="en-US" sz="1900" dirty="0">
                <a:solidFill>
                  <a:schemeClr val="tx1">
                    <a:lumMod val="50000"/>
                    <a:lumOff val="50000"/>
                  </a:schemeClr>
                </a:solidFill>
                <a:latin typeface="Courier New" pitchFamily="49" charset="0"/>
                <a:cs typeface="Courier New" pitchFamily="49" charset="0"/>
              </a:rPr>
              <a:t>'r'</a:t>
            </a:r>
            <a:r>
              <a:rPr lang="en-US" sz="1900" dirty="0">
                <a:latin typeface="Courier New" pitchFamily="49" charset="0"/>
                <a:cs typeface="Courier New" pitchFamily="49" charset="0"/>
              </a:rPr>
              <a:t>)</a:t>
            </a:r>
          </a:p>
          <a:p>
            <a:pPr marL="0" indent="0">
              <a:buNone/>
            </a:pPr>
            <a:r>
              <a:rPr lang="en-US" sz="1900" dirty="0">
                <a:solidFill>
                  <a:srgbClr val="0070C0"/>
                </a:solidFill>
                <a:latin typeface="Courier New" pitchFamily="49" charset="0"/>
                <a:cs typeface="Courier New" pitchFamily="49" charset="0"/>
              </a:rPr>
              <a:t>for</a:t>
            </a:r>
            <a:r>
              <a:rPr lang="en-US" sz="1900" dirty="0">
                <a:latin typeface="Courier New" pitchFamily="49" charset="0"/>
                <a:cs typeface="Courier New" pitchFamily="49" charset="0"/>
              </a:rPr>
              <a:t> line </a:t>
            </a:r>
            <a:r>
              <a:rPr lang="en-US" sz="1900" dirty="0">
                <a:solidFill>
                  <a:srgbClr val="0070C0"/>
                </a:solidFill>
                <a:latin typeface="Courier New" pitchFamily="49" charset="0"/>
                <a:cs typeface="Courier New" pitchFamily="49" charset="0"/>
              </a:rPr>
              <a:t>in</a:t>
            </a:r>
            <a:r>
              <a:rPr lang="en-US" sz="1900" dirty="0">
                <a:latin typeface="Courier New" pitchFamily="49" charset="0"/>
                <a:cs typeface="Courier New" pitchFamily="49" charset="0"/>
              </a:rPr>
              <a:t> </a:t>
            </a:r>
            <a:r>
              <a:rPr lang="en-US" sz="1900" dirty="0" err="1">
                <a:latin typeface="Courier New" pitchFamily="49" charset="0"/>
                <a:cs typeface="Courier New" pitchFamily="49" charset="0"/>
              </a:rPr>
              <a:t>inFile</a:t>
            </a:r>
            <a:r>
              <a:rPr lang="en-US" sz="1900" dirty="0">
                <a:latin typeface="Courier New" pitchFamily="49" charset="0"/>
                <a:cs typeface="Courier New" pitchFamily="49" charset="0"/>
              </a:rPr>
              <a:t>:</a:t>
            </a:r>
          </a:p>
          <a:p>
            <a:pPr marL="0" indent="0">
              <a:buNone/>
            </a:pPr>
            <a:r>
              <a:rPr lang="en-US" sz="1900" dirty="0">
                <a:latin typeface="Courier New" pitchFamily="49" charset="0"/>
                <a:cs typeface="Courier New" pitchFamily="49" charset="0"/>
              </a:rPr>
              <a:t>	</a:t>
            </a:r>
            <a:r>
              <a:rPr lang="en-US" sz="1900" dirty="0">
                <a:solidFill>
                  <a:srgbClr val="0070C0"/>
                </a:solidFill>
                <a:latin typeface="Courier New" pitchFamily="49" charset="0"/>
                <a:cs typeface="Courier New" pitchFamily="49" charset="0"/>
              </a:rPr>
              <a:t>print(</a:t>
            </a:r>
            <a:r>
              <a:rPr lang="en-US" sz="1900" dirty="0">
                <a:solidFill>
                  <a:schemeClr val="tx1">
                    <a:lumMod val="50000"/>
                    <a:lumOff val="50000"/>
                  </a:schemeClr>
                </a:solidFill>
                <a:latin typeface="Courier New" pitchFamily="49" charset="0"/>
                <a:cs typeface="Courier New" pitchFamily="49" charset="0"/>
              </a:rPr>
              <a:t>"Line:"</a:t>
            </a:r>
            <a:r>
              <a:rPr lang="en-US" sz="1900" dirty="0">
                <a:latin typeface="Courier New" pitchFamily="49" charset="0"/>
                <a:cs typeface="Courier New" pitchFamily="49" charset="0"/>
              </a:rPr>
              <a:t>, line)</a:t>
            </a:r>
          </a:p>
          <a:p>
            <a:pPr marL="0" indent="0">
              <a:buNone/>
            </a:pPr>
            <a:r>
              <a:rPr lang="en-US" sz="1900" dirty="0" err="1">
                <a:latin typeface="Courier New" pitchFamily="49" charset="0"/>
                <a:cs typeface="Courier New" pitchFamily="49" charset="0"/>
              </a:rPr>
              <a:t>inFile.close</a:t>
            </a:r>
            <a:r>
              <a:rPr lang="en-US" sz="1900" dirty="0">
                <a:latin typeface="Courier New" pitchFamily="49" charset="0"/>
                <a:cs typeface="Courier New" pitchFamily="49" charset="0"/>
              </a:rPr>
              <a:t>()</a:t>
            </a:r>
          </a:p>
          <a:p>
            <a:pPr marL="0" indent="0">
              <a:buNone/>
            </a:pPr>
            <a:endParaRPr lang="en-US" sz="1800" dirty="0">
              <a:latin typeface="Courier New" pitchFamily="49" charset="0"/>
              <a:cs typeface="Courier New" pitchFamily="49" charset="0"/>
            </a:endParaRPr>
          </a:p>
          <a:p>
            <a:pPr marL="0" indent="0">
              <a:buNone/>
            </a:pPr>
            <a:r>
              <a:rPr lang="en-US" sz="2600" dirty="0">
                <a:cs typeface="Courier New" pitchFamily="49" charset="0"/>
              </a:rPr>
              <a:t>Output:</a:t>
            </a:r>
          </a:p>
          <a:p>
            <a:pPr marL="0" indent="0">
              <a:buNone/>
            </a:pPr>
            <a:r>
              <a:rPr lang="en-US" sz="1200" dirty="0">
                <a:latin typeface="Courier New" pitchFamily="49" charset="0"/>
                <a:cs typeface="Courier New" pitchFamily="49" charset="0"/>
              </a:rPr>
              <a:t>Line: uc007afd.1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uc007aln.1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uc007afr.1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uc007atn.1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uc007bcd.1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uc007bmh.1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uc007byr.1</a:t>
            </a:r>
          </a:p>
        </p:txBody>
      </p:sp>
      <p:sp>
        <p:nvSpPr>
          <p:cNvPr id="4" name="TextBox 3"/>
          <p:cNvSpPr txBox="1"/>
          <p:nvPr/>
        </p:nvSpPr>
        <p:spPr>
          <a:xfrm>
            <a:off x="6458437" y="1981200"/>
            <a:ext cx="1456104" cy="2092881"/>
          </a:xfrm>
          <a:prstGeom prst="rect">
            <a:avLst/>
          </a:prstGeom>
          <a:noFill/>
          <a:ln>
            <a:solidFill>
              <a:schemeClr val="bg1">
                <a:lumMod val="50000"/>
              </a:schemeClr>
            </a:solidFill>
          </a:ln>
        </p:spPr>
        <p:txBody>
          <a:bodyPr wrap="none" rtlCol="0">
            <a:spAutoFit/>
          </a:bodyPr>
          <a:lstStyle/>
          <a:p>
            <a:pPr algn="ctr"/>
            <a:r>
              <a:rPr lang="en-US" u="sng" dirty="0"/>
              <a:t>genes.txt:</a:t>
            </a:r>
          </a:p>
          <a:p>
            <a:r>
              <a:rPr lang="en-US" sz="1600" dirty="0">
                <a:latin typeface="Courier New" pitchFamily="49" charset="0"/>
                <a:cs typeface="Courier New" pitchFamily="49" charset="0"/>
              </a:rPr>
              <a:t>uc007afd.1</a:t>
            </a:r>
          </a:p>
          <a:p>
            <a:r>
              <a:rPr lang="en-US" sz="1600" dirty="0">
                <a:latin typeface="Courier New" pitchFamily="49" charset="0"/>
                <a:cs typeface="Courier New" pitchFamily="49" charset="0"/>
              </a:rPr>
              <a:t>uc007aln.1</a:t>
            </a:r>
          </a:p>
          <a:p>
            <a:r>
              <a:rPr lang="en-US" sz="1600" dirty="0">
                <a:latin typeface="Courier New" pitchFamily="49" charset="0"/>
                <a:cs typeface="Courier New" pitchFamily="49" charset="0"/>
              </a:rPr>
              <a:t>uc007afr.1</a:t>
            </a:r>
          </a:p>
          <a:p>
            <a:r>
              <a:rPr lang="en-US" sz="1600" dirty="0">
                <a:latin typeface="Courier New" pitchFamily="49" charset="0"/>
                <a:cs typeface="Courier New" pitchFamily="49" charset="0"/>
              </a:rPr>
              <a:t>uc007atn.1</a:t>
            </a:r>
          </a:p>
          <a:p>
            <a:r>
              <a:rPr lang="en-US" sz="1600" dirty="0">
                <a:latin typeface="Courier New" pitchFamily="49" charset="0"/>
                <a:cs typeface="Courier New" pitchFamily="49" charset="0"/>
              </a:rPr>
              <a:t>uc007bcd.1</a:t>
            </a:r>
          </a:p>
          <a:p>
            <a:r>
              <a:rPr lang="en-US" sz="1600" dirty="0">
                <a:latin typeface="Courier New" pitchFamily="49" charset="0"/>
                <a:cs typeface="Courier New" pitchFamily="49" charset="0"/>
              </a:rPr>
              <a:t>uc007bmh.1</a:t>
            </a:r>
          </a:p>
          <a:p>
            <a:r>
              <a:rPr lang="en-US" sz="1600" dirty="0">
                <a:latin typeface="Courier New" pitchFamily="49" charset="0"/>
                <a:cs typeface="Courier New" pitchFamily="49" charset="0"/>
              </a:rPr>
              <a:t>uc007byr.1</a:t>
            </a:r>
          </a:p>
        </p:txBody>
      </p:sp>
    </p:spTree>
    <p:extLst>
      <p:ext uri="{BB962C8B-B14F-4D97-AF65-F5344CB8AC3E}">
        <p14:creationId xmlns:p14="http://schemas.microsoft.com/office/powerpoint/2010/main" val="13216016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simple file reading</a:t>
            </a:r>
          </a:p>
        </p:txBody>
      </p:sp>
      <p:sp>
        <p:nvSpPr>
          <p:cNvPr id="3" name="Content Placeholder 2"/>
          <p:cNvSpPr>
            <a:spLocks noGrp="1"/>
          </p:cNvSpPr>
          <p:nvPr>
            <p:ph idx="1"/>
          </p:nvPr>
        </p:nvSpPr>
        <p:spPr>
          <a:xfrm>
            <a:off x="457200" y="1600200"/>
            <a:ext cx="8229600" cy="5105400"/>
          </a:xfrm>
        </p:spPr>
        <p:txBody>
          <a:bodyPr>
            <a:normAutofit fontScale="92500" lnSpcReduction="20000"/>
          </a:bodyPr>
          <a:lstStyle/>
          <a:p>
            <a:pPr marL="0" indent="0">
              <a:buNone/>
            </a:pPr>
            <a:endParaRPr lang="en-US" sz="1800" i="1" dirty="0">
              <a:solidFill>
                <a:schemeClr val="accent3"/>
              </a:solidFill>
              <a:latin typeface="Courier New" pitchFamily="49" charset="0"/>
              <a:cs typeface="Courier New" pitchFamily="49" charset="0"/>
            </a:endParaRPr>
          </a:p>
          <a:p>
            <a:pPr marL="0" indent="0">
              <a:buNone/>
            </a:pPr>
            <a:r>
              <a:rPr lang="en-US" sz="1900" i="1" dirty="0">
                <a:solidFill>
                  <a:schemeClr val="accent3">
                    <a:lumMod val="75000"/>
                  </a:schemeClr>
                </a:solidFill>
                <a:latin typeface="Courier New" pitchFamily="49" charset="0"/>
                <a:cs typeface="Courier New" pitchFamily="49" charset="0"/>
              </a:rPr>
              <a:t># Read and print(</a:t>
            </a:r>
            <a:r>
              <a:rPr lang="en-US" sz="1900" i="1" dirty="0" err="1">
                <a:solidFill>
                  <a:schemeClr val="accent3">
                    <a:lumMod val="75000"/>
                  </a:schemeClr>
                </a:solidFill>
                <a:latin typeface="Courier New" pitchFamily="49" charset="0"/>
                <a:cs typeface="Courier New" pitchFamily="49" charset="0"/>
              </a:rPr>
              <a:t>genes.txt</a:t>
            </a:r>
            <a:endParaRPr lang="en-US" sz="1900" i="1" dirty="0">
              <a:solidFill>
                <a:schemeClr val="accent3">
                  <a:lumMod val="75000"/>
                </a:schemeClr>
              </a:solidFill>
              <a:latin typeface="Courier New" pitchFamily="49" charset="0"/>
              <a:cs typeface="Courier New" pitchFamily="49" charset="0"/>
            </a:endParaRPr>
          </a:p>
          <a:p>
            <a:pPr marL="0" indent="0">
              <a:buNone/>
            </a:pPr>
            <a:r>
              <a:rPr lang="en-US" sz="1900" dirty="0" err="1">
                <a:latin typeface="Courier New" pitchFamily="49" charset="0"/>
                <a:cs typeface="Courier New" pitchFamily="49" charset="0"/>
              </a:rPr>
              <a:t>fileName</a:t>
            </a:r>
            <a:r>
              <a:rPr lang="en-US" sz="1900" dirty="0">
                <a:latin typeface="Courier New" pitchFamily="49" charset="0"/>
                <a:cs typeface="Courier New" pitchFamily="49" charset="0"/>
              </a:rPr>
              <a:t> = </a:t>
            </a:r>
            <a:r>
              <a:rPr lang="en-US" sz="1900" dirty="0">
                <a:solidFill>
                  <a:schemeClr val="tx1">
                    <a:lumMod val="50000"/>
                    <a:lumOff val="50000"/>
                  </a:schemeClr>
                </a:solidFill>
                <a:latin typeface="Courier New" pitchFamily="49" charset="0"/>
                <a:cs typeface="Courier New" pitchFamily="49" charset="0"/>
              </a:rPr>
              <a:t>"genes.txt"</a:t>
            </a:r>
          </a:p>
          <a:p>
            <a:pPr marL="0" indent="0">
              <a:buNone/>
            </a:pPr>
            <a:endParaRPr lang="en-US" sz="1900" dirty="0">
              <a:latin typeface="Courier New" pitchFamily="49" charset="0"/>
              <a:cs typeface="Courier New" pitchFamily="49" charset="0"/>
            </a:endParaRPr>
          </a:p>
          <a:p>
            <a:pPr marL="0" indent="0">
              <a:buNone/>
            </a:pPr>
            <a:r>
              <a:rPr lang="en-US" sz="1900" dirty="0" err="1">
                <a:latin typeface="Courier New" pitchFamily="49" charset="0"/>
                <a:cs typeface="Courier New" pitchFamily="49" charset="0"/>
              </a:rPr>
              <a:t>inFile</a:t>
            </a:r>
            <a:r>
              <a:rPr lang="en-US" sz="1900" dirty="0">
                <a:latin typeface="Courier New" pitchFamily="49" charset="0"/>
                <a:cs typeface="Courier New" pitchFamily="49" charset="0"/>
              </a:rPr>
              <a:t> = </a:t>
            </a:r>
            <a:r>
              <a:rPr lang="en-US" sz="1900" dirty="0">
                <a:solidFill>
                  <a:srgbClr val="0070C0"/>
                </a:solidFill>
                <a:latin typeface="Courier New" pitchFamily="49" charset="0"/>
                <a:cs typeface="Courier New" pitchFamily="49" charset="0"/>
              </a:rPr>
              <a:t>open</a:t>
            </a:r>
            <a:r>
              <a:rPr lang="en-US" sz="1900" dirty="0">
                <a:latin typeface="Courier New" pitchFamily="49" charset="0"/>
                <a:cs typeface="Courier New" pitchFamily="49" charset="0"/>
              </a:rPr>
              <a:t>(</a:t>
            </a:r>
            <a:r>
              <a:rPr lang="en-US" sz="1900" dirty="0" err="1">
                <a:latin typeface="Courier New" pitchFamily="49" charset="0"/>
                <a:cs typeface="Courier New" pitchFamily="49" charset="0"/>
              </a:rPr>
              <a:t>fileName</a:t>
            </a:r>
            <a:r>
              <a:rPr lang="en-US" sz="1900" dirty="0">
                <a:latin typeface="Courier New" pitchFamily="49" charset="0"/>
                <a:cs typeface="Courier New" pitchFamily="49" charset="0"/>
              </a:rPr>
              <a:t>, </a:t>
            </a:r>
            <a:r>
              <a:rPr lang="en-US" sz="1900" dirty="0">
                <a:solidFill>
                  <a:schemeClr val="tx1">
                    <a:lumMod val="50000"/>
                    <a:lumOff val="50000"/>
                  </a:schemeClr>
                </a:solidFill>
                <a:latin typeface="Courier New" pitchFamily="49" charset="0"/>
                <a:cs typeface="Courier New" pitchFamily="49" charset="0"/>
              </a:rPr>
              <a:t>'r'</a:t>
            </a:r>
            <a:r>
              <a:rPr lang="en-US" sz="1900" dirty="0">
                <a:latin typeface="Courier New" pitchFamily="49" charset="0"/>
                <a:cs typeface="Courier New" pitchFamily="49" charset="0"/>
              </a:rPr>
              <a:t>)</a:t>
            </a:r>
          </a:p>
          <a:p>
            <a:pPr marL="0" indent="0">
              <a:buNone/>
            </a:pPr>
            <a:r>
              <a:rPr lang="en-US" sz="1900" dirty="0">
                <a:solidFill>
                  <a:srgbClr val="0070C0"/>
                </a:solidFill>
                <a:latin typeface="Courier New" pitchFamily="49" charset="0"/>
                <a:cs typeface="Courier New" pitchFamily="49" charset="0"/>
              </a:rPr>
              <a:t>for</a:t>
            </a:r>
            <a:r>
              <a:rPr lang="en-US" sz="1900" dirty="0">
                <a:latin typeface="Courier New" pitchFamily="49" charset="0"/>
                <a:cs typeface="Courier New" pitchFamily="49" charset="0"/>
              </a:rPr>
              <a:t> line </a:t>
            </a:r>
            <a:r>
              <a:rPr lang="en-US" sz="1900" dirty="0">
                <a:solidFill>
                  <a:srgbClr val="0070C0"/>
                </a:solidFill>
                <a:latin typeface="Courier New" pitchFamily="49" charset="0"/>
                <a:cs typeface="Courier New" pitchFamily="49" charset="0"/>
              </a:rPr>
              <a:t>in</a:t>
            </a:r>
            <a:r>
              <a:rPr lang="en-US" sz="1900" dirty="0">
                <a:latin typeface="Courier New" pitchFamily="49" charset="0"/>
                <a:cs typeface="Courier New" pitchFamily="49" charset="0"/>
              </a:rPr>
              <a:t> </a:t>
            </a:r>
            <a:r>
              <a:rPr lang="en-US" sz="1900" dirty="0" err="1">
                <a:latin typeface="Courier New" pitchFamily="49" charset="0"/>
                <a:cs typeface="Courier New" pitchFamily="49" charset="0"/>
              </a:rPr>
              <a:t>inFile</a:t>
            </a:r>
            <a:r>
              <a:rPr lang="en-US" sz="1900" dirty="0">
                <a:latin typeface="Courier New" pitchFamily="49" charset="0"/>
                <a:cs typeface="Courier New" pitchFamily="49" charset="0"/>
              </a:rPr>
              <a:t>:</a:t>
            </a:r>
          </a:p>
          <a:p>
            <a:pPr marL="0" indent="0">
              <a:buNone/>
            </a:pPr>
            <a:r>
              <a:rPr lang="en-US" sz="1900" dirty="0">
                <a:latin typeface="Courier New" pitchFamily="49" charset="0"/>
                <a:cs typeface="Courier New" pitchFamily="49" charset="0"/>
              </a:rPr>
              <a:t>	</a:t>
            </a:r>
            <a:r>
              <a:rPr lang="en-US" sz="1900" dirty="0">
                <a:solidFill>
                  <a:srgbClr val="0070C0"/>
                </a:solidFill>
                <a:latin typeface="Courier New" pitchFamily="49" charset="0"/>
                <a:cs typeface="Courier New" pitchFamily="49" charset="0"/>
              </a:rPr>
              <a:t>print(</a:t>
            </a:r>
            <a:r>
              <a:rPr lang="en-US" sz="1900" dirty="0">
                <a:solidFill>
                  <a:schemeClr val="tx1">
                    <a:lumMod val="50000"/>
                    <a:lumOff val="50000"/>
                  </a:schemeClr>
                </a:solidFill>
                <a:latin typeface="Courier New" pitchFamily="49" charset="0"/>
                <a:cs typeface="Courier New" pitchFamily="49" charset="0"/>
              </a:rPr>
              <a:t>"Line:"</a:t>
            </a:r>
            <a:r>
              <a:rPr lang="en-US" sz="1900" dirty="0">
                <a:latin typeface="Courier New" pitchFamily="49" charset="0"/>
                <a:cs typeface="Courier New" pitchFamily="49" charset="0"/>
              </a:rPr>
              <a:t>, line)</a:t>
            </a:r>
          </a:p>
          <a:p>
            <a:pPr marL="0" indent="0">
              <a:buNone/>
            </a:pPr>
            <a:r>
              <a:rPr lang="en-US" sz="1900" dirty="0" err="1">
                <a:latin typeface="Courier New" pitchFamily="49" charset="0"/>
                <a:cs typeface="Courier New" pitchFamily="49" charset="0"/>
              </a:rPr>
              <a:t>inFile.close</a:t>
            </a:r>
            <a:r>
              <a:rPr lang="en-US" sz="1900" dirty="0">
                <a:latin typeface="Courier New" pitchFamily="49" charset="0"/>
                <a:cs typeface="Courier New" pitchFamily="49" charset="0"/>
              </a:rPr>
              <a:t>()</a:t>
            </a:r>
          </a:p>
          <a:p>
            <a:pPr marL="0" indent="0">
              <a:buNone/>
            </a:pPr>
            <a:endParaRPr lang="en-US" sz="1800" dirty="0">
              <a:latin typeface="Courier New" pitchFamily="49" charset="0"/>
              <a:cs typeface="Courier New" pitchFamily="49" charset="0"/>
            </a:endParaRPr>
          </a:p>
          <a:p>
            <a:pPr marL="0" indent="0">
              <a:buNone/>
            </a:pPr>
            <a:r>
              <a:rPr lang="en-US" sz="2600" dirty="0">
                <a:cs typeface="Courier New" pitchFamily="49" charset="0"/>
              </a:rPr>
              <a:t>Output:</a:t>
            </a:r>
          </a:p>
          <a:p>
            <a:pPr marL="0" indent="0">
              <a:buNone/>
            </a:pPr>
            <a:r>
              <a:rPr lang="en-US" sz="1200" dirty="0">
                <a:latin typeface="Courier New" pitchFamily="49" charset="0"/>
                <a:cs typeface="Courier New" pitchFamily="49" charset="0"/>
              </a:rPr>
              <a:t>Line: uc007afd.1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uc007aln.1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uc007afr.1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uc007atn.1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uc007bcd.1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uc007bmh.1</a:t>
            </a:r>
          </a:p>
          <a:p>
            <a:pPr marL="0" indent="0">
              <a:buNone/>
            </a:pPr>
            <a:endParaRPr lang="en-US" sz="1200" dirty="0">
              <a:latin typeface="Courier New" pitchFamily="49" charset="0"/>
              <a:cs typeface="Courier New" pitchFamily="49" charset="0"/>
            </a:endParaRPr>
          </a:p>
          <a:p>
            <a:pPr marL="0" indent="0">
              <a:buNone/>
            </a:pPr>
            <a:r>
              <a:rPr lang="en-US" sz="1200" dirty="0">
                <a:latin typeface="Courier New" pitchFamily="49" charset="0"/>
                <a:cs typeface="Courier New" pitchFamily="49" charset="0"/>
              </a:rPr>
              <a:t>Line: uc007byr.1</a:t>
            </a:r>
          </a:p>
        </p:txBody>
      </p:sp>
      <p:sp>
        <p:nvSpPr>
          <p:cNvPr id="4" name="TextBox 3"/>
          <p:cNvSpPr txBox="1"/>
          <p:nvPr/>
        </p:nvSpPr>
        <p:spPr>
          <a:xfrm>
            <a:off x="6458437" y="1981200"/>
            <a:ext cx="1456104" cy="2092881"/>
          </a:xfrm>
          <a:prstGeom prst="rect">
            <a:avLst/>
          </a:prstGeom>
          <a:noFill/>
          <a:ln>
            <a:solidFill>
              <a:schemeClr val="bg1">
                <a:lumMod val="50000"/>
              </a:schemeClr>
            </a:solidFill>
          </a:ln>
        </p:spPr>
        <p:txBody>
          <a:bodyPr wrap="none" rtlCol="0">
            <a:spAutoFit/>
          </a:bodyPr>
          <a:lstStyle/>
          <a:p>
            <a:pPr algn="ctr"/>
            <a:r>
              <a:rPr lang="en-US" u="sng" dirty="0"/>
              <a:t>genes.txt:</a:t>
            </a:r>
          </a:p>
          <a:p>
            <a:r>
              <a:rPr lang="en-US" sz="1600" dirty="0">
                <a:latin typeface="Courier New" pitchFamily="49" charset="0"/>
                <a:cs typeface="Courier New" pitchFamily="49" charset="0"/>
              </a:rPr>
              <a:t>uc007afd.1</a:t>
            </a:r>
          </a:p>
          <a:p>
            <a:r>
              <a:rPr lang="en-US" sz="1600" dirty="0">
                <a:latin typeface="Courier New" pitchFamily="49" charset="0"/>
                <a:cs typeface="Courier New" pitchFamily="49" charset="0"/>
              </a:rPr>
              <a:t>uc007aln.1</a:t>
            </a:r>
          </a:p>
          <a:p>
            <a:r>
              <a:rPr lang="en-US" sz="1600" dirty="0">
                <a:latin typeface="Courier New" pitchFamily="49" charset="0"/>
                <a:cs typeface="Courier New" pitchFamily="49" charset="0"/>
              </a:rPr>
              <a:t>uc007afr.1</a:t>
            </a:r>
          </a:p>
          <a:p>
            <a:r>
              <a:rPr lang="en-US" sz="1600" dirty="0">
                <a:latin typeface="Courier New" pitchFamily="49" charset="0"/>
                <a:cs typeface="Courier New" pitchFamily="49" charset="0"/>
              </a:rPr>
              <a:t>uc007atn.1</a:t>
            </a:r>
          </a:p>
          <a:p>
            <a:r>
              <a:rPr lang="en-US" sz="1600" dirty="0">
                <a:latin typeface="Courier New" pitchFamily="49" charset="0"/>
                <a:cs typeface="Courier New" pitchFamily="49" charset="0"/>
              </a:rPr>
              <a:t>uc007bcd.1</a:t>
            </a:r>
          </a:p>
          <a:p>
            <a:r>
              <a:rPr lang="en-US" sz="1600" dirty="0">
                <a:latin typeface="Courier New" pitchFamily="49" charset="0"/>
                <a:cs typeface="Courier New" pitchFamily="49" charset="0"/>
              </a:rPr>
              <a:t>uc007bmh.1</a:t>
            </a:r>
          </a:p>
          <a:p>
            <a:r>
              <a:rPr lang="en-US" sz="1600" dirty="0">
                <a:latin typeface="Courier New" pitchFamily="49" charset="0"/>
                <a:cs typeface="Courier New" pitchFamily="49" charset="0"/>
              </a:rPr>
              <a:t>uc007byr.1</a:t>
            </a:r>
          </a:p>
        </p:txBody>
      </p:sp>
      <p:sp>
        <p:nvSpPr>
          <p:cNvPr id="5" name="TextBox 4"/>
          <p:cNvSpPr txBox="1"/>
          <p:nvPr/>
        </p:nvSpPr>
        <p:spPr>
          <a:xfrm>
            <a:off x="2590800" y="4584918"/>
            <a:ext cx="4267200" cy="1815882"/>
          </a:xfrm>
          <a:prstGeom prst="rect">
            <a:avLst/>
          </a:prstGeom>
          <a:noFill/>
          <a:ln>
            <a:noFill/>
          </a:ln>
        </p:spPr>
        <p:txBody>
          <a:bodyPr wrap="square" rtlCol="0">
            <a:spAutoFit/>
          </a:bodyPr>
          <a:lstStyle/>
          <a:p>
            <a:r>
              <a:rPr lang="en-US" sz="1400" b="1" dirty="0"/>
              <a:t>Why are there extra spaces?</a:t>
            </a:r>
          </a:p>
          <a:p>
            <a:r>
              <a:rPr lang="en-US" sz="1400" dirty="0"/>
              <a:t>Because of invisible </a:t>
            </a:r>
            <a:r>
              <a:rPr lang="en-US" sz="1200" dirty="0">
                <a:latin typeface="Courier New" pitchFamily="49" charset="0"/>
                <a:cs typeface="Courier New" pitchFamily="49" charset="0"/>
              </a:rPr>
              <a:t>\n</a:t>
            </a:r>
            <a:r>
              <a:rPr lang="en-US" sz="1400" dirty="0"/>
              <a:t> characters! </a:t>
            </a:r>
          </a:p>
          <a:p>
            <a:r>
              <a:rPr lang="en-US" sz="1400" dirty="0"/>
              <a:t>When we read each line of the file, there is actually a </a:t>
            </a:r>
            <a:r>
              <a:rPr lang="en-US" sz="1200" dirty="0">
                <a:latin typeface="Courier New" pitchFamily="49" charset="0"/>
                <a:cs typeface="Courier New" pitchFamily="49" charset="0"/>
              </a:rPr>
              <a:t>\n</a:t>
            </a:r>
            <a:r>
              <a:rPr lang="en-US" sz="1400" dirty="0"/>
              <a:t> on the end of each line. This gets read in as part of the string. Then </a:t>
            </a:r>
            <a:r>
              <a:rPr lang="en-US" sz="1200" dirty="0">
                <a:latin typeface="Courier New" pitchFamily="49" charset="0"/>
                <a:cs typeface="Courier New" pitchFamily="49" charset="0"/>
              </a:rPr>
              <a:t>print(</a:t>
            </a:r>
            <a:r>
              <a:rPr lang="en-US" sz="1400" dirty="0"/>
              <a:t>adds another </a:t>
            </a:r>
            <a:r>
              <a:rPr lang="en-US" sz="1200" dirty="0">
                <a:latin typeface="Courier New" pitchFamily="49" charset="0"/>
                <a:cs typeface="Courier New" pitchFamily="49" charset="0"/>
              </a:rPr>
              <a:t>\n</a:t>
            </a:r>
            <a:r>
              <a:rPr lang="en-US" sz="1400" dirty="0"/>
              <a:t> on the end when it prints the string (as it always does). This is what causes the double spacing – we technically have </a:t>
            </a:r>
            <a:r>
              <a:rPr lang="en-US" sz="1200" dirty="0">
                <a:latin typeface="Courier New" pitchFamily="49" charset="0"/>
                <a:cs typeface="Courier New" pitchFamily="49" charset="0"/>
              </a:rPr>
              <a:t>\n\n </a:t>
            </a:r>
            <a:r>
              <a:rPr lang="en-US" sz="1400" dirty="0"/>
              <a:t>on the end of each string.</a:t>
            </a:r>
          </a:p>
        </p:txBody>
      </p:sp>
      <p:sp>
        <p:nvSpPr>
          <p:cNvPr id="6" name="Right Brace 5"/>
          <p:cNvSpPr/>
          <p:nvPr/>
        </p:nvSpPr>
        <p:spPr>
          <a:xfrm>
            <a:off x="2209800" y="4495800"/>
            <a:ext cx="266700" cy="2057400"/>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58270065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Side note: Newline (</a:t>
            </a:r>
            <a:r>
              <a:rPr lang="en-US" dirty="0">
                <a:latin typeface="Courier New" pitchFamily="49" charset="0"/>
                <a:cs typeface="Courier New" pitchFamily="49" charset="0"/>
              </a:rPr>
              <a:t>\n</a:t>
            </a:r>
            <a:r>
              <a:rPr lang="en-US" dirty="0"/>
              <a:t>)</a:t>
            </a:r>
          </a:p>
        </p:txBody>
      </p:sp>
      <p:sp>
        <p:nvSpPr>
          <p:cNvPr id="3" name="Content Placeholder 2"/>
          <p:cNvSpPr>
            <a:spLocks noGrp="1"/>
          </p:cNvSpPr>
          <p:nvPr>
            <p:ph idx="1"/>
          </p:nvPr>
        </p:nvSpPr>
        <p:spPr/>
        <p:txBody>
          <a:bodyPr>
            <a:normAutofit fontScale="92500" lnSpcReduction="10000"/>
          </a:bodyPr>
          <a:lstStyle/>
          <a:p>
            <a:r>
              <a:rPr lang="en-US" sz="2400" dirty="0"/>
              <a:t>Whenever you hit "enter" or "return", you're actually inserting a newline character, which is invisible when you view the file in a text editor</a:t>
            </a:r>
          </a:p>
          <a:p>
            <a:r>
              <a:rPr lang="en-US" sz="2400" dirty="0"/>
              <a:t>This "character" is </a:t>
            </a:r>
            <a:r>
              <a:rPr lang="en-US" sz="2400" dirty="0">
                <a:latin typeface="Courier New" pitchFamily="49" charset="0"/>
                <a:cs typeface="Courier New" pitchFamily="49" charset="0"/>
              </a:rPr>
              <a:t>\n</a:t>
            </a:r>
            <a:r>
              <a:rPr lang="en-US" sz="2400" dirty="0"/>
              <a:t>, and you can manually insert it into your strings when you're printing to create newlines wherever you want.</a:t>
            </a:r>
          </a:p>
          <a:p>
            <a:pPr marL="0" indent="0">
              <a:buNone/>
            </a:pPr>
            <a:endParaRPr lang="en-US" sz="2400" dirty="0"/>
          </a:p>
          <a:p>
            <a:pPr marL="0" indent="0">
              <a:buNone/>
            </a:pPr>
            <a:r>
              <a:rPr lang="en-US" sz="2400" dirty="0"/>
              <a:t>For example:</a:t>
            </a:r>
          </a:p>
          <a:p>
            <a:pPr marL="800100" lvl="2" indent="0">
              <a:buNone/>
            </a:pPr>
            <a:r>
              <a:rPr lang="en-US" sz="2200" dirty="0">
                <a:latin typeface="Courier New" pitchFamily="49" charset="0"/>
                <a:cs typeface="Courier New" pitchFamily="49" charset="0"/>
              </a:rPr>
              <a:t>print("Hello\</a:t>
            </a:r>
            <a:r>
              <a:rPr lang="en-US" sz="2200" dirty="0" err="1">
                <a:latin typeface="Courier New" pitchFamily="49" charset="0"/>
                <a:cs typeface="Courier New" pitchFamily="49" charset="0"/>
              </a:rPr>
              <a:t>nWorld</a:t>
            </a:r>
            <a:r>
              <a:rPr lang="en-US" sz="2200" dirty="0">
                <a:latin typeface="Courier New" pitchFamily="49" charset="0"/>
                <a:cs typeface="Courier New" pitchFamily="49" charset="0"/>
              </a:rPr>
              <a:t>”)</a:t>
            </a:r>
          </a:p>
          <a:p>
            <a:pPr marL="0" indent="0">
              <a:buNone/>
            </a:pPr>
            <a:endParaRPr lang="en-US" sz="2400" dirty="0">
              <a:cs typeface="Courier New" pitchFamily="49" charset="0"/>
            </a:endParaRPr>
          </a:p>
          <a:p>
            <a:pPr marL="0" indent="0">
              <a:buNone/>
            </a:pPr>
            <a:r>
              <a:rPr lang="en-US" sz="2400" dirty="0" err="1">
                <a:cs typeface="Courier New" pitchFamily="49" charset="0"/>
              </a:rPr>
              <a:t>Ouput</a:t>
            </a:r>
            <a:r>
              <a:rPr lang="en-US" sz="2400" dirty="0">
                <a:cs typeface="Courier New" pitchFamily="49" charset="0"/>
              </a:rPr>
              <a:t>:</a:t>
            </a:r>
          </a:p>
          <a:p>
            <a:pPr marL="800100" lvl="2" indent="0">
              <a:buNone/>
            </a:pPr>
            <a:r>
              <a:rPr lang="en-US" sz="2200" dirty="0">
                <a:latin typeface="Courier New" pitchFamily="49" charset="0"/>
                <a:cs typeface="Courier New" pitchFamily="49" charset="0"/>
              </a:rPr>
              <a:t>Hello</a:t>
            </a:r>
          </a:p>
          <a:p>
            <a:pPr marL="800100" lvl="2" indent="0">
              <a:buNone/>
            </a:pPr>
            <a:r>
              <a:rPr lang="en-US" sz="2200" dirty="0">
                <a:latin typeface="Courier New" pitchFamily="49" charset="0"/>
                <a:cs typeface="Courier New" pitchFamily="49" charset="0"/>
              </a:rPr>
              <a:t>World</a:t>
            </a:r>
          </a:p>
          <a:p>
            <a:pPr marL="0" indent="0">
              <a:buNone/>
            </a:pPr>
            <a:endParaRPr lang="en-US" dirty="0"/>
          </a:p>
        </p:txBody>
      </p:sp>
    </p:spTree>
    <p:extLst>
      <p:ext uri="{BB962C8B-B14F-4D97-AF65-F5344CB8AC3E}">
        <p14:creationId xmlns:p14="http://schemas.microsoft.com/office/powerpoint/2010/main" val="355598526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Simple file reading, with </a:t>
            </a:r>
            <a:r>
              <a:rPr lang="en-US" dirty="0">
                <a:latin typeface="Courier New" pitchFamily="49" charset="0"/>
                <a:cs typeface="Courier New" pitchFamily="49" charset="0"/>
              </a:rPr>
              <a:t>\n</a:t>
            </a:r>
            <a:r>
              <a:rPr lang="en-US" dirty="0"/>
              <a:t> removal</a:t>
            </a:r>
          </a:p>
        </p:txBody>
      </p:sp>
      <p:sp>
        <p:nvSpPr>
          <p:cNvPr id="3" name="Content Placeholder 2"/>
          <p:cNvSpPr>
            <a:spLocks noGrp="1"/>
          </p:cNvSpPr>
          <p:nvPr>
            <p:ph idx="1"/>
          </p:nvPr>
        </p:nvSpPr>
        <p:spPr/>
        <p:txBody>
          <a:bodyPr>
            <a:normAutofit/>
          </a:bodyPr>
          <a:lstStyle/>
          <a:p>
            <a:pPr marL="0" indent="0">
              <a:buNone/>
            </a:pPr>
            <a:endParaRPr lang="en-US" sz="1800" i="1" dirty="0">
              <a:solidFill>
                <a:schemeClr val="accent3"/>
              </a:solidFill>
              <a:latin typeface="Courier New" pitchFamily="49" charset="0"/>
              <a:cs typeface="Courier New" pitchFamily="49" charset="0"/>
            </a:endParaRPr>
          </a:p>
          <a:p>
            <a:pPr marL="0" indent="0">
              <a:buNone/>
            </a:pPr>
            <a:r>
              <a:rPr lang="en-US" sz="1800" i="1" dirty="0">
                <a:solidFill>
                  <a:schemeClr val="accent3">
                    <a:lumMod val="75000"/>
                  </a:schemeClr>
                </a:solidFill>
                <a:latin typeface="Courier New" pitchFamily="49" charset="0"/>
                <a:cs typeface="Courier New" pitchFamily="49" charset="0"/>
              </a:rPr>
              <a:t># Read and print(</a:t>
            </a:r>
            <a:r>
              <a:rPr lang="en-US" sz="1800" i="1" dirty="0" err="1">
                <a:solidFill>
                  <a:schemeClr val="accent3">
                    <a:lumMod val="75000"/>
                  </a:schemeClr>
                </a:solidFill>
                <a:latin typeface="Courier New" pitchFamily="49" charset="0"/>
                <a:cs typeface="Courier New" pitchFamily="49" charset="0"/>
              </a:rPr>
              <a:t>genes.txt</a:t>
            </a:r>
            <a:endParaRPr lang="en-US" sz="1800" i="1" dirty="0">
              <a:solidFill>
                <a:schemeClr val="accent3">
                  <a:lumMod val="75000"/>
                </a:schemeClr>
              </a:solidFill>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 </a:t>
            </a:r>
            <a:r>
              <a:rPr lang="en-US" sz="1800" dirty="0">
                <a:solidFill>
                  <a:schemeClr val="tx1">
                    <a:lumMod val="50000"/>
                    <a:lumOff val="50000"/>
                  </a:schemeClr>
                </a:solidFill>
                <a:latin typeface="Courier New" pitchFamily="49" charset="0"/>
                <a:cs typeface="Courier New" pitchFamily="49" charset="0"/>
              </a:rPr>
              <a:t>"genes.txt"</a:t>
            </a:r>
          </a:p>
          <a:p>
            <a:pPr marL="0" indent="0">
              <a:buNone/>
            </a:pPr>
            <a:endParaRPr lang="en-US" sz="1800" dirty="0">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 = </a:t>
            </a:r>
            <a:r>
              <a:rPr lang="en-US" sz="1800" dirty="0">
                <a:solidFill>
                  <a:srgbClr val="0070C0"/>
                </a:solidFill>
                <a:latin typeface="Courier New" pitchFamily="49" charset="0"/>
                <a:cs typeface="Courier New" pitchFamily="49" charset="0"/>
              </a:rPr>
              <a:t>open</a:t>
            </a:r>
            <a:r>
              <a:rPr lang="en-US" sz="1800" dirty="0">
                <a:latin typeface="Courier New" pitchFamily="49" charset="0"/>
                <a:cs typeface="Courier New" pitchFamily="49" charset="0"/>
              </a:rPr>
              <a:t>(</a:t>
            </a: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a:t>
            </a:r>
            <a:r>
              <a:rPr lang="en-US" sz="1800" dirty="0">
                <a:solidFill>
                  <a:schemeClr val="tx1">
                    <a:lumMod val="50000"/>
                    <a:lumOff val="50000"/>
                  </a:schemeClr>
                </a:solidFill>
                <a:latin typeface="Courier New" pitchFamily="49" charset="0"/>
                <a:cs typeface="Courier New" pitchFamily="49" charset="0"/>
              </a:rPr>
              <a:t>'r'</a:t>
            </a:r>
            <a:r>
              <a:rPr lang="en-US" sz="1800" dirty="0">
                <a:latin typeface="Courier New" pitchFamily="49" charset="0"/>
                <a:cs typeface="Courier New" pitchFamily="49" charset="0"/>
              </a:rPr>
              <a:t>)</a:t>
            </a:r>
          </a:p>
          <a:p>
            <a:pPr marL="0" indent="0">
              <a:buNone/>
            </a:pPr>
            <a:r>
              <a:rPr lang="en-US" sz="1800" dirty="0">
                <a:solidFill>
                  <a:srgbClr val="0070C0"/>
                </a:solidFill>
                <a:latin typeface="Courier New" pitchFamily="49" charset="0"/>
                <a:cs typeface="Courier New" pitchFamily="49" charset="0"/>
              </a:rPr>
              <a:t>for</a:t>
            </a:r>
            <a:r>
              <a:rPr lang="en-US" sz="1800" dirty="0">
                <a:latin typeface="Courier New" pitchFamily="49" charset="0"/>
                <a:cs typeface="Courier New" pitchFamily="49" charset="0"/>
              </a:rPr>
              <a:t> line </a:t>
            </a:r>
            <a:r>
              <a:rPr lang="en-US" sz="1800" dirty="0">
                <a:solidFill>
                  <a:srgbClr val="0070C0"/>
                </a:solidFill>
                <a:latin typeface="Courier New" pitchFamily="49" charset="0"/>
                <a:cs typeface="Courier New" pitchFamily="49" charset="0"/>
              </a:rPr>
              <a:t>in</a:t>
            </a:r>
            <a:r>
              <a:rPr lang="en-US" sz="1800" dirty="0">
                <a:latin typeface="Courier New" pitchFamily="49" charset="0"/>
                <a:cs typeface="Courier New" pitchFamily="49" charset="0"/>
              </a:rPr>
              <a:t> </a:t>
            </a: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a:t>
            </a:r>
          </a:p>
          <a:p>
            <a:pPr marL="0" indent="0">
              <a:buNone/>
            </a:pPr>
            <a:r>
              <a:rPr lang="en-US" sz="1800" dirty="0">
                <a:latin typeface="Courier New" pitchFamily="49" charset="0"/>
                <a:cs typeface="Courier New" pitchFamily="49" charset="0"/>
              </a:rPr>
              <a:t>	</a:t>
            </a:r>
            <a:r>
              <a:rPr lang="en-US" sz="1800" b="1" dirty="0">
                <a:latin typeface="Courier New" pitchFamily="49" charset="0"/>
                <a:cs typeface="Courier New" pitchFamily="49" charset="0"/>
              </a:rPr>
              <a:t>line = </a:t>
            </a:r>
            <a:r>
              <a:rPr lang="en-US" sz="1800" b="1" dirty="0" err="1">
                <a:latin typeface="Courier New" pitchFamily="49" charset="0"/>
                <a:cs typeface="Courier New" pitchFamily="49" charset="0"/>
              </a:rPr>
              <a:t>line.rstrip</a:t>
            </a:r>
            <a:r>
              <a:rPr lang="en-US" sz="1800" b="1" dirty="0">
                <a:latin typeface="Courier New" pitchFamily="49" charset="0"/>
                <a:cs typeface="Courier New" pitchFamily="49" charset="0"/>
              </a:rPr>
              <a:t>(</a:t>
            </a:r>
            <a:r>
              <a:rPr lang="en-US" sz="1800" b="1" dirty="0">
                <a:solidFill>
                  <a:schemeClr val="tx1">
                    <a:lumMod val="50000"/>
                    <a:lumOff val="50000"/>
                  </a:schemeClr>
                </a:solidFill>
                <a:latin typeface="Courier New" pitchFamily="49" charset="0"/>
                <a:cs typeface="Courier New" pitchFamily="49" charset="0"/>
              </a:rPr>
              <a:t>'\n'</a:t>
            </a:r>
            <a:r>
              <a:rPr lang="en-US" sz="1800" b="1" dirty="0">
                <a:latin typeface="Courier New" pitchFamily="49" charset="0"/>
                <a:cs typeface="Courier New" pitchFamily="49" charset="0"/>
              </a:rPr>
              <a:t>)</a:t>
            </a:r>
          </a:p>
          <a:p>
            <a:pPr marL="0" indent="0">
              <a:buNone/>
            </a:pPr>
            <a:r>
              <a:rPr lang="en-US" sz="1800" dirty="0">
                <a:solidFill>
                  <a:srgbClr val="0070C0"/>
                </a:solidFill>
                <a:latin typeface="Courier New" pitchFamily="49" charset="0"/>
                <a:cs typeface="Courier New" pitchFamily="49" charset="0"/>
              </a:rPr>
              <a:t>	print(</a:t>
            </a:r>
            <a:r>
              <a:rPr lang="en-US" sz="1800" dirty="0">
                <a:solidFill>
                  <a:schemeClr val="tx1">
                    <a:lumMod val="50000"/>
                    <a:lumOff val="50000"/>
                  </a:schemeClr>
                </a:solidFill>
                <a:latin typeface="Courier New" pitchFamily="49" charset="0"/>
                <a:cs typeface="Courier New" pitchFamily="49" charset="0"/>
              </a:rPr>
              <a:t>"Line:"</a:t>
            </a:r>
            <a:r>
              <a:rPr lang="en-US" sz="1800" dirty="0">
                <a:latin typeface="Courier New" pitchFamily="49" charset="0"/>
                <a:cs typeface="Courier New" pitchFamily="49" charset="0"/>
              </a:rPr>
              <a:t>, line)</a:t>
            </a:r>
          </a:p>
          <a:p>
            <a:pPr marL="0" indent="0">
              <a:buNone/>
            </a:pPr>
            <a:r>
              <a:rPr lang="en-US" sz="1800" dirty="0" err="1">
                <a:latin typeface="Courier New" pitchFamily="49" charset="0"/>
                <a:cs typeface="Courier New" pitchFamily="49" charset="0"/>
              </a:rPr>
              <a:t>inFile.close</a:t>
            </a:r>
            <a:r>
              <a:rPr lang="en-US" sz="1800" dirty="0">
                <a:latin typeface="Courier New" pitchFamily="49" charset="0"/>
                <a:cs typeface="Courier New" pitchFamily="49" charset="0"/>
              </a:rPr>
              <a:t>()</a:t>
            </a:r>
          </a:p>
          <a:p>
            <a:pPr marL="0" indent="0">
              <a:buNone/>
            </a:pPr>
            <a:endParaRPr lang="en-US" sz="1800" dirty="0">
              <a:latin typeface="Courier New" pitchFamily="49" charset="0"/>
              <a:cs typeface="Courier New" pitchFamily="49" charset="0"/>
            </a:endParaRPr>
          </a:p>
        </p:txBody>
      </p:sp>
    </p:spTree>
    <p:extLst>
      <p:ext uri="{BB962C8B-B14F-4D97-AF65-F5344CB8AC3E}">
        <p14:creationId xmlns:p14="http://schemas.microsoft.com/office/powerpoint/2010/main" val="22286409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5"/>
          <p:cNvSpPr txBox="1">
            <a:spLocks noGrp="1"/>
          </p:cNvSpPr>
          <p:nvPr>
            <p:ph type="title"/>
          </p:nvPr>
        </p:nvSpPr>
        <p:spPr>
          <a:xfrm>
            <a:off x="457200" y="1063228"/>
            <a:ext cx="8229600" cy="857400"/>
          </a:xfrm>
          <a:prstGeom prst="rect">
            <a:avLst/>
          </a:prstGeom>
        </p:spPr>
        <p:txBody>
          <a:bodyPr spcFirstLastPara="1" vert="horz" wrap="square" lIns="91425" tIns="45700" rIns="91425" bIns="45700" rtlCol="0" anchor="ctr" anchorCtr="0">
            <a:noAutofit/>
          </a:bodyPr>
          <a:lstStyle/>
          <a:p>
            <a:pPr>
              <a:spcBef>
                <a:spcPts val="0"/>
              </a:spcBef>
            </a:pPr>
            <a:r>
              <a:rPr lang="en"/>
              <a:t>Quadratic formula</a:t>
            </a:r>
            <a:endParaRPr/>
          </a:p>
        </p:txBody>
      </p:sp>
      <p:sp>
        <p:nvSpPr>
          <p:cNvPr id="209" name="Google Shape;209;p35"/>
          <p:cNvSpPr txBox="1">
            <a:spLocks noGrp="1"/>
          </p:cNvSpPr>
          <p:nvPr>
            <p:ph type="body" idx="1"/>
          </p:nvPr>
        </p:nvSpPr>
        <p:spPr>
          <a:xfrm>
            <a:off x="457200" y="2057400"/>
            <a:ext cx="8229600" cy="3394500"/>
          </a:xfrm>
          <a:prstGeom prst="rect">
            <a:avLst/>
          </a:prstGeom>
        </p:spPr>
        <p:txBody>
          <a:bodyPr spcFirstLastPara="1" vert="horz" wrap="square" lIns="91425" tIns="45700" rIns="91425" bIns="45700" rtlCol="0" anchor="t" anchorCtr="0">
            <a:noAutofit/>
          </a:bodyPr>
          <a:lstStyle/>
          <a:p>
            <a:pPr marL="0" indent="0">
              <a:spcBef>
                <a:spcPts val="360"/>
              </a:spcBef>
              <a:buClr>
                <a:schemeClr val="dk1"/>
              </a:buClr>
              <a:buSzPts val="1100"/>
              <a:buNone/>
            </a:pPr>
            <a:r>
              <a:rPr lang="en" sz="1400"/>
              <a:t>import sys</a:t>
            </a:r>
            <a:endParaRPr sz="1400"/>
          </a:p>
          <a:p>
            <a:pPr marL="0" indent="0">
              <a:spcBef>
                <a:spcPts val="360"/>
              </a:spcBef>
              <a:buClr>
                <a:schemeClr val="dk1"/>
              </a:buClr>
              <a:buSzPts val="1100"/>
              <a:buNone/>
            </a:pPr>
            <a:r>
              <a:rPr lang="en" sz="1400"/>
              <a:t>a = float(input("Enter value for a: "))</a:t>
            </a:r>
            <a:endParaRPr sz="1400"/>
          </a:p>
          <a:p>
            <a:pPr marL="0" indent="0">
              <a:spcBef>
                <a:spcPts val="360"/>
              </a:spcBef>
              <a:buClr>
                <a:schemeClr val="dk1"/>
              </a:buClr>
              <a:buSzPts val="1100"/>
              <a:buNone/>
            </a:pPr>
            <a:r>
              <a:rPr lang="en" sz="1400"/>
              <a:t>b = float(input("Enter value for b: "))</a:t>
            </a:r>
            <a:endParaRPr sz="1400"/>
          </a:p>
          <a:p>
            <a:pPr marL="0" indent="0">
              <a:spcBef>
                <a:spcPts val="360"/>
              </a:spcBef>
              <a:buClr>
                <a:schemeClr val="dk1"/>
              </a:buClr>
              <a:buSzPts val="1100"/>
              <a:buNone/>
            </a:pPr>
            <a:r>
              <a:rPr lang="en" sz="1400"/>
              <a:t>c = float(input("Enter value for c: "))</a:t>
            </a:r>
            <a:endParaRPr sz="1400"/>
          </a:p>
          <a:p>
            <a:pPr marL="0" indent="0">
              <a:spcBef>
                <a:spcPts val="360"/>
              </a:spcBef>
              <a:buClr>
                <a:schemeClr val="dk1"/>
              </a:buClr>
              <a:buSzPts val="1100"/>
              <a:buNone/>
            </a:pPr>
            <a:endParaRPr sz="1400"/>
          </a:p>
          <a:p>
            <a:pPr marL="0" indent="0">
              <a:spcBef>
                <a:spcPts val="360"/>
              </a:spcBef>
              <a:buClr>
                <a:schemeClr val="dk1"/>
              </a:buClr>
              <a:buSzPts val="1100"/>
              <a:buNone/>
            </a:pPr>
            <a:r>
              <a:rPr lang="en" sz="1400"/>
              <a:t>underRoot = </a:t>
            </a:r>
            <a:r>
              <a:rPr lang="en" sz="1400" b="1"/>
              <a:t>(b**2 - 4*a*c)</a:t>
            </a:r>
            <a:endParaRPr sz="1400" b="1"/>
          </a:p>
          <a:p>
            <a:pPr marL="0" indent="0">
              <a:spcBef>
                <a:spcPts val="360"/>
              </a:spcBef>
              <a:buClr>
                <a:schemeClr val="dk1"/>
              </a:buClr>
              <a:buSzPts val="1100"/>
              <a:buNone/>
            </a:pPr>
            <a:endParaRPr sz="1400"/>
          </a:p>
          <a:p>
            <a:pPr marL="0" indent="0">
              <a:spcBef>
                <a:spcPts val="360"/>
              </a:spcBef>
              <a:buClr>
                <a:schemeClr val="dk1"/>
              </a:buClr>
              <a:buSzPts val="1100"/>
              <a:buNone/>
            </a:pPr>
            <a:r>
              <a:rPr lang="en" sz="1400"/>
              <a:t>if underRoot &lt; 0:</a:t>
            </a:r>
            <a:endParaRPr sz="1400"/>
          </a:p>
          <a:p>
            <a:pPr marL="0" indent="0">
              <a:spcBef>
                <a:spcPts val="360"/>
              </a:spcBef>
              <a:buClr>
                <a:schemeClr val="dk1"/>
              </a:buClr>
              <a:buSzPts val="1100"/>
              <a:buNone/>
            </a:pPr>
            <a:r>
              <a:rPr lang="en" sz="1400"/>
              <a:t>    print("non-real answer")</a:t>
            </a:r>
            <a:endParaRPr sz="1400"/>
          </a:p>
          <a:p>
            <a:pPr marL="0" indent="0">
              <a:spcBef>
                <a:spcPts val="360"/>
              </a:spcBef>
              <a:buClr>
                <a:schemeClr val="dk1"/>
              </a:buClr>
              <a:buSzPts val="1100"/>
              <a:buNone/>
            </a:pPr>
            <a:r>
              <a:rPr lang="en" sz="1400"/>
              <a:t>else:</a:t>
            </a:r>
            <a:endParaRPr sz="1400"/>
          </a:p>
          <a:p>
            <a:pPr marL="0" indent="0">
              <a:spcBef>
                <a:spcPts val="360"/>
              </a:spcBef>
              <a:buClr>
                <a:schemeClr val="dk1"/>
              </a:buClr>
              <a:buSzPts val="1100"/>
              <a:buNone/>
            </a:pPr>
            <a:r>
              <a:rPr lang="en" sz="1400"/>
              <a:t>    x1 = (-b + </a:t>
            </a:r>
            <a:r>
              <a:rPr lang="en" sz="1400" b="1"/>
              <a:t>(b**2 - 4*a*c)</a:t>
            </a:r>
            <a:r>
              <a:rPr lang="en" sz="1400"/>
              <a:t>**.5)/2*a</a:t>
            </a:r>
            <a:endParaRPr sz="1400"/>
          </a:p>
          <a:p>
            <a:pPr marL="0" indent="0">
              <a:spcBef>
                <a:spcPts val="360"/>
              </a:spcBef>
              <a:buClr>
                <a:schemeClr val="dk1"/>
              </a:buClr>
              <a:buSzPts val="1100"/>
              <a:buNone/>
            </a:pPr>
            <a:r>
              <a:rPr lang="en" sz="1400"/>
              <a:t>    x2 = (-b - </a:t>
            </a:r>
            <a:r>
              <a:rPr lang="en" sz="1400" b="1"/>
              <a:t>(b**2 - 4*a*c)</a:t>
            </a:r>
            <a:r>
              <a:rPr lang="en" sz="1400"/>
              <a:t>**.5)/2*a</a:t>
            </a:r>
            <a:endParaRPr sz="1400"/>
          </a:p>
          <a:p>
            <a:pPr marL="0" indent="0">
              <a:spcBef>
                <a:spcPts val="360"/>
              </a:spcBef>
              <a:buClr>
                <a:schemeClr val="dk1"/>
              </a:buClr>
              <a:buSzPts val="1100"/>
              <a:buNone/>
            </a:pPr>
            <a:r>
              <a:rPr lang="en" sz="1400"/>
              <a:t>    print ("x =", x1, "or", x2)</a:t>
            </a:r>
            <a:endParaRPr sz="1400"/>
          </a:p>
          <a:p>
            <a:pPr marL="0" indent="0">
              <a:spcBef>
                <a:spcPts val="360"/>
              </a:spcBef>
              <a:buNone/>
            </a:pPr>
            <a:endParaRPr sz="1400"/>
          </a:p>
        </p:txBody>
      </p:sp>
    </p:spTree>
    <p:extLst>
      <p:ext uri="{BB962C8B-B14F-4D97-AF65-F5344CB8AC3E}">
        <p14:creationId xmlns:p14="http://schemas.microsoft.com/office/powerpoint/2010/main" val="243966487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Simple file reading, with </a:t>
            </a:r>
            <a:r>
              <a:rPr lang="en-US" dirty="0">
                <a:latin typeface="Courier New" pitchFamily="49" charset="0"/>
                <a:cs typeface="Courier New" pitchFamily="49" charset="0"/>
              </a:rPr>
              <a:t>\n</a:t>
            </a:r>
            <a:r>
              <a:rPr lang="en-US" dirty="0"/>
              <a:t> removal</a:t>
            </a:r>
          </a:p>
        </p:txBody>
      </p:sp>
      <p:sp>
        <p:nvSpPr>
          <p:cNvPr id="3" name="Content Placeholder 2"/>
          <p:cNvSpPr>
            <a:spLocks noGrp="1"/>
          </p:cNvSpPr>
          <p:nvPr>
            <p:ph idx="1"/>
          </p:nvPr>
        </p:nvSpPr>
        <p:spPr/>
        <p:txBody>
          <a:bodyPr>
            <a:normAutofit/>
          </a:bodyPr>
          <a:lstStyle/>
          <a:p>
            <a:pPr marL="0" indent="0">
              <a:buNone/>
            </a:pPr>
            <a:endParaRPr lang="en-US" sz="1800" i="1" dirty="0">
              <a:solidFill>
                <a:schemeClr val="accent3"/>
              </a:solidFill>
              <a:latin typeface="Courier New" pitchFamily="49" charset="0"/>
              <a:cs typeface="Courier New" pitchFamily="49" charset="0"/>
            </a:endParaRPr>
          </a:p>
          <a:p>
            <a:pPr marL="0" indent="0">
              <a:buNone/>
            </a:pPr>
            <a:r>
              <a:rPr lang="en-US" sz="1800" i="1" dirty="0">
                <a:solidFill>
                  <a:schemeClr val="accent3">
                    <a:lumMod val="75000"/>
                  </a:schemeClr>
                </a:solidFill>
                <a:latin typeface="Courier New" pitchFamily="49" charset="0"/>
                <a:cs typeface="Courier New" pitchFamily="49" charset="0"/>
              </a:rPr>
              <a:t># Read and print(</a:t>
            </a:r>
            <a:r>
              <a:rPr lang="en-US" sz="1800" i="1" dirty="0" err="1">
                <a:solidFill>
                  <a:schemeClr val="accent3">
                    <a:lumMod val="75000"/>
                  </a:schemeClr>
                </a:solidFill>
                <a:latin typeface="Courier New" pitchFamily="49" charset="0"/>
                <a:cs typeface="Courier New" pitchFamily="49" charset="0"/>
              </a:rPr>
              <a:t>genes.txt</a:t>
            </a:r>
            <a:endParaRPr lang="en-US" sz="1800" i="1" dirty="0">
              <a:solidFill>
                <a:schemeClr val="accent3">
                  <a:lumMod val="75000"/>
                </a:schemeClr>
              </a:solidFill>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 </a:t>
            </a:r>
            <a:r>
              <a:rPr lang="en-US" sz="1800" dirty="0">
                <a:solidFill>
                  <a:schemeClr val="tx1">
                    <a:lumMod val="50000"/>
                    <a:lumOff val="50000"/>
                  </a:schemeClr>
                </a:solidFill>
                <a:latin typeface="Courier New" pitchFamily="49" charset="0"/>
                <a:cs typeface="Courier New" pitchFamily="49" charset="0"/>
              </a:rPr>
              <a:t>"genes.txt"</a:t>
            </a:r>
          </a:p>
          <a:p>
            <a:pPr marL="0" indent="0">
              <a:buNone/>
            </a:pPr>
            <a:endParaRPr lang="en-US" sz="1800" dirty="0">
              <a:latin typeface="Courier New" pitchFamily="49" charset="0"/>
              <a:cs typeface="Courier New" pitchFamily="49" charset="0"/>
            </a:endParaRPr>
          </a:p>
          <a:p>
            <a:pPr marL="0" indent="0">
              <a:buNone/>
            </a:pP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 = </a:t>
            </a:r>
            <a:r>
              <a:rPr lang="en-US" sz="1800" dirty="0">
                <a:solidFill>
                  <a:srgbClr val="0070C0"/>
                </a:solidFill>
                <a:latin typeface="Courier New" pitchFamily="49" charset="0"/>
                <a:cs typeface="Courier New" pitchFamily="49" charset="0"/>
              </a:rPr>
              <a:t>open</a:t>
            </a:r>
            <a:r>
              <a:rPr lang="en-US" sz="1800" dirty="0">
                <a:latin typeface="Courier New" pitchFamily="49" charset="0"/>
                <a:cs typeface="Courier New" pitchFamily="49" charset="0"/>
              </a:rPr>
              <a:t>(</a:t>
            </a:r>
            <a:r>
              <a:rPr lang="en-US" sz="1800" dirty="0" err="1">
                <a:latin typeface="Courier New" pitchFamily="49" charset="0"/>
                <a:cs typeface="Courier New" pitchFamily="49" charset="0"/>
              </a:rPr>
              <a:t>fileName</a:t>
            </a:r>
            <a:r>
              <a:rPr lang="en-US" sz="1800" dirty="0">
                <a:latin typeface="Courier New" pitchFamily="49" charset="0"/>
                <a:cs typeface="Courier New" pitchFamily="49" charset="0"/>
              </a:rPr>
              <a:t>, </a:t>
            </a:r>
            <a:r>
              <a:rPr lang="en-US" sz="1800" dirty="0">
                <a:solidFill>
                  <a:schemeClr val="tx1">
                    <a:lumMod val="50000"/>
                    <a:lumOff val="50000"/>
                  </a:schemeClr>
                </a:solidFill>
                <a:latin typeface="Courier New" pitchFamily="49" charset="0"/>
                <a:cs typeface="Courier New" pitchFamily="49" charset="0"/>
              </a:rPr>
              <a:t>'r'</a:t>
            </a:r>
            <a:r>
              <a:rPr lang="en-US" sz="1800" dirty="0">
                <a:latin typeface="Courier New" pitchFamily="49" charset="0"/>
                <a:cs typeface="Courier New" pitchFamily="49" charset="0"/>
              </a:rPr>
              <a:t>)</a:t>
            </a:r>
          </a:p>
          <a:p>
            <a:pPr marL="0" indent="0">
              <a:buNone/>
            </a:pPr>
            <a:r>
              <a:rPr lang="en-US" sz="1800" dirty="0">
                <a:solidFill>
                  <a:srgbClr val="0070C0"/>
                </a:solidFill>
                <a:latin typeface="Courier New" pitchFamily="49" charset="0"/>
                <a:cs typeface="Courier New" pitchFamily="49" charset="0"/>
              </a:rPr>
              <a:t>for</a:t>
            </a:r>
            <a:r>
              <a:rPr lang="en-US" sz="1800" dirty="0">
                <a:latin typeface="Courier New" pitchFamily="49" charset="0"/>
                <a:cs typeface="Courier New" pitchFamily="49" charset="0"/>
              </a:rPr>
              <a:t> line </a:t>
            </a:r>
            <a:r>
              <a:rPr lang="en-US" sz="1800" dirty="0">
                <a:solidFill>
                  <a:srgbClr val="0070C0"/>
                </a:solidFill>
                <a:latin typeface="Courier New" pitchFamily="49" charset="0"/>
                <a:cs typeface="Courier New" pitchFamily="49" charset="0"/>
              </a:rPr>
              <a:t>in</a:t>
            </a:r>
            <a:r>
              <a:rPr lang="en-US" sz="1800" dirty="0">
                <a:latin typeface="Courier New" pitchFamily="49" charset="0"/>
                <a:cs typeface="Courier New" pitchFamily="49" charset="0"/>
              </a:rPr>
              <a:t> </a:t>
            </a:r>
            <a:r>
              <a:rPr lang="en-US" sz="1800" dirty="0" err="1">
                <a:latin typeface="Courier New" pitchFamily="49" charset="0"/>
                <a:cs typeface="Courier New" pitchFamily="49" charset="0"/>
              </a:rPr>
              <a:t>inFile</a:t>
            </a:r>
            <a:r>
              <a:rPr lang="en-US" sz="1800" dirty="0">
                <a:latin typeface="Courier New" pitchFamily="49" charset="0"/>
                <a:cs typeface="Courier New" pitchFamily="49" charset="0"/>
              </a:rPr>
              <a:t>:</a:t>
            </a:r>
          </a:p>
          <a:p>
            <a:pPr marL="0" indent="0">
              <a:buNone/>
            </a:pPr>
            <a:r>
              <a:rPr lang="en-US" sz="1800" dirty="0">
                <a:latin typeface="Courier New" pitchFamily="49" charset="0"/>
                <a:cs typeface="Courier New" pitchFamily="49" charset="0"/>
              </a:rPr>
              <a:t>	</a:t>
            </a:r>
            <a:r>
              <a:rPr lang="en-US" sz="1800" b="1" dirty="0">
                <a:latin typeface="Courier New" pitchFamily="49" charset="0"/>
                <a:cs typeface="Courier New" pitchFamily="49" charset="0"/>
              </a:rPr>
              <a:t>line = </a:t>
            </a:r>
            <a:r>
              <a:rPr lang="en-US" sz="1800" b="1" dirty="0" err="1">
                <a:latin typeface="Courier New" pitchFamily="49" charset="0"/>
                <a:cs typeface="Courier New" pitchFamily="49" charset="0"/>
              </a:rPr>
              <a:t>line.rstrip</a:t>
            </a:r>
            <a:r>
              <a:rPr lang="en-US" sz="1800" b="1" dirty="0">
                <a:latin typeface="Courier New" pitchFamily="49" charset="0"/>
                <a:cs typeface="Courier New" pitchFamily="49" charset="0"/>
              </a:rPr>
              <a:t>(</a:t>
            </a:r>
            <a:r>
              <a:rPr lang="en-US" sz="1800" b="1" dirty="0">
                <a:solidFill>
                  <a:schemeClr val="tx1">
                    <a:lumMod val="50000"/>
                    <a:lumOff val="50000"/>
                  </a:schemeClr>
                </a:solidFill>
                <a:latin typeface="Courier New" pitchFamily="49" charset="0"/>
                <a:cs typeface="Courier New" pitchFamily="49" charset="0"/>
              </a:rPr>
              <a:t>'\n'</a:t>
            </a:r>
            <a:r>
              <a:rPr lang="en-US" sz="1800" b="1" dirty="0">
                <a:latin typeface="Courier New" pitchFamily="49" charset="0"/>
                <a:cs typeface="Courier New" pitchFamily="49" charset="0"/>
              </a:rPr>
              <a:t>)</a:t>
            </a:r>
          </a:p>
          <a:p>
            <a:pPr marL="0" indent="0">
              <a:buNone/>
            </a:pPr>
            <a:r>
              <a:rPr lang="en-US" sz="1800" dirty="0">
                <a:solidFill>
                  <a:srgbClr val="0070C0"/>
                </a:solidFill>
                <a:latin typeface="Courier New" pitchFamily="49" charset="0"/>
                <a:cs typeface="Courier New" pitchFamily="49" charset="0"/>
              </a:rPr>
              <a:t>	print(</a:t>
            </a:r>
            <a:r>
              <a:rPr lang="en-US" sz="1800" dirty="0">
                <a:solidFill>
                  <a:schemeClr val="tx1">
                    <a:lumMod val="50000"/>
                    <a:lumOff val="50000"/>
                  </a:schemeClr>
                </a:solidFill>
                <a:latin typeface="Courier New" pitchFamily="49" charset="0"/>
                <a:cs typeface="Courier New" pitchFamily="49" charset="0"/>
              </a:rPr>
              <a:t>"Line:"</a:t>
            </a:r>
            <a:r>
              <a:rPr lang="en-US" sz="1800" dirty="0">
                <a:latin typeface="Courier New" pitchFamily="49" charset="0"/>
                <a:cs typeface="Courier New" pitchFamily="49" charset="0"/>
              </a:rPr>
              <a:t>, line)</a:t>
            </a:r>
          </a:p>
          <a:p>
            <a:pPr marL="0" indent="0">
              <a:buNone/>
            </a:pPr>
            <a:r>
              <a:rPr lang="en-US" sz="1800" dirty="0" err="1">
                <a:latin typeface="Courier New" pitchFamily="49" charset="0"/>
                <a:cs typeface="Courier New" pitchFamily="49" charset="0"/>
              </a:rPr>
              <a:t>inFile.close</a:t>
            </a:r>
            <a:r>
              <a:rPr lang="en-US" sz="1800" dirty="0">
                <a:latin typeface="Courier New" pitchFamily="49" charset="0"/>
                <a:cs typeface="Courier New" pitchFamily="49" charset="0"/>
              </a:rPr>
              <a:t>()</a:t>
            </a:r>
          </a:p>
          <a:p>
            <a:pPr marL="0" indent="0">
              <a:buNone/>
            </a:pPr>
            <a:endParaRPr lang="en-US" sz="1800" dirty="0">
              <a:latin typeface="Courier New" pitchFamily="49" charset="0"/>
              <a:cs typeface="Courier New" pitchFamily="49" charset="0"/>
            </a:endParaRPr>
          </a:p>
          <a:p>
            <a:pPr marL="0" indent="0">
              <a:buNone/>
            </a:pPr>
            <a:r>
              <a:rPr lang="en-US" sz="2400" dirty="0">
                <a:cs typeface="Courier New" pitchFamily="49" charset="0"/>
              </a:rPr>
              <a:t>There are many cases when the </a:t>
            </a:r>
            <a:r>
              <a:rPr lang="en-US" sz="2400" dirty="0">
                <a:latin typeface="Courier New" pitchFamily="49" charset="0"/>
                <a:cs typeface="Courier New" pitchFamily="49" charset="0"/>
              </a:rPr>
              <a:t>\n</a:t>
            </a:r>
            <a:r>
              <a:rPr lang="en-US" sz="2400" dirty="0">
                <a:cs typeface="Courier New" pitchFamily="49" charset="0"/>
              </a:rPr>
              <a:t> will interfere with what you want to do, so it's good to get in the habit of including this line of code. </a:t>
            </a:r>
          </a:p>
        </p:txBody>
      </p:sp>
      <p:cxnSp>
        <p:nvCxnSpPr>
          <p:cNvPr id="5" name="Straight Arrow Connector 4"/>
          <p:cNvCxnSpPr/>
          <p:nvPr/>
        </p:nvCxnSpPr>
        <p:spPr>
          <a:xfrm>
            <a:off x="4876800" y="3733800"/>
            <a:ext cx="914400" cy="0"/>
          </a:xfrm>
          <a:prstGeom prst="straightConnector1">
            <a:avLst/>
          </a:prstGeom>
          <a:ln w="127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5943600" y="3276600"/>
            <a:ext cx="2895600" cy="954107"/>
          </a:xfrm>
          <a:prstGeom prst="rect">
            <a:avLst/>
          </a:prstGeom>
          <a:noFill/>
        </p:spPr>
        <p:txBody>
          <a:bodyPr wrap="square" rtlCol="0">
            <a:spAutoFit/>
          </a:bodyPr>
          <a:lstStyle/>
          <a:p>
            <a:r>
              <a:rPr lang="en-US" sz="1200" dirty="0">
                <a:latin typeface="Courier New" pitchFamily="49" charset="0"/>
                <a:cs typeface="Courier New" pitchFamily="49" charset="0"/>
              </a:rPr>
              <a:t>.</a:t>
            </a:r>
            <a:r>
              <a:rPr lang="en-US" sz="1200" dirty="0" err="1">
                <a:latin typeface="Courier New" pitchFamily="49" charset="0"/>
                <a:cs typeface="Courier New" pitchFamily="49" charset="0"/>
              </a:rPr>
              <a:t>rstrip</a:t>
            </a:r>
            <a:r>
              <a:rPr lang="en-US" sz="1200" dirty="0">
                <a:latin typeface="Courier New" pitchFamily="49" charset="0"/>
                <a:cs typeface="Courier New" pitchFamily="49" charset="0"/>
              </a:rPr>
              <a:t>()</a:t>
            </a:r>
            <a:r>
              <a:rPr lang="en-US" sz="1200" dirty="0">
                <a:cs typeface="Courier New" pitchFamily="49" charset="0"/>
              </a:rPr>
              <a:t> </a:t>
            </a:r>
            <a:r>
              <a:rPr lang="en-US" sz="1400" dirty="0"/>
              <a:t>removes the indicated character from the </a:t>
            </a:r>
            <a:r>
              <a:rPr lang="en-US" sz="1400" b="1" dirty="0"/>
              <a:t>end</a:t>
            </a:r>
            <a:r>
              <a:rPr lang="en-US" sz="1400" dirty="0"/>
              <a:t> of the string, if it is there. If the indicated character is not there, does nothing.</a:t>
            </a:r>
          </a:p>
        </p:txBody>
      </p:sp>
    </p:spTree>
    <p:extLst>
      <p:ext uri="{BB962C8B-B14F-4D97-AF65-F5344CB8AC3E}">
        <p14:creationId xmlns:p14="http://schemas.microsoft.com/office/powerpoint/2010/main" val="243550740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 reading functions</a:t>
            </a:r>
          </a:p>
        </p:txBody>
      </p:sp>
      <p:sp>
        <p:nvSpPr>
          <p:cNvPr id="3" name="Content Placeholder 2"/>
          <p:cNvSpPr>
            <a:spLocks noGrp="1"/>
          </p:cNvSpPr>
          <p:nvPr>
            <p:ph idx="1"/>
          </p:nvPr>
        </p:nvSpPr>
        <p:spPr/>
        <p:txBody>
          <a:bodyPr>
            <a:normAutofit fontScale="92500"/>
          </a:bodyPr>
          <a:lstStyle/>
          <a:p>
            <a:r>
              <a:rPr lang="en-US" sz="2600" dirty="0"/>
              <a:t>When you open a file, you're actually creating what's called a "File object" – this is what gets assigned to the variable.</a:t>
            </a:r>
          </a:p>
          <a:p>
            <a:r>
              <a:rPr lang="en-US" sz="2600" dirty="0"/>
              <a:t>You can think of the File object as simply an interface to the file you're working with. </a:t>
            </a:r>
          </a:p>
          <a:p>
            <a:r>
              <a:rPr lang="en-US" sz="2600" dirty="0"/>
              <a:t>File objects come with a set of special methods related to reading and writing files:</a:t>
            </a:r>
          </a:p>
          <a:p>
            <a:pPr lvl="1"/>
            <a:r>
              <a:rPr lang="en-US" sz="1900" dirty="0">
                <a:latin typeface="Courier New" pitchFamily="49" charset="0"/>
                <a:cs typeface="Courier New" pitchFamily="49" charset="0"/>
              </a:rPr>
              <a:t>.read() </a:t>
            </a:r>
            <a:r>
              <a:rPr lang="en-US" sz="2200" dirty="0"/>
              <a:t>- reads in the entire file at once</a:t>
            </a:r>
          </a:p>
          <a:p>
            <a:pPr lvl="1"/>
            <a:r>
              <a:rPr lang="en-US" sz="1900" dirty="0">
                <a:latin typeface="Courier New" pitchFamily="49" charset="0"/>
                <a:cs typeface="Courier New" pitchFamily="49" charset="0"/>
              </a:rPr>
              <a:t>.</a:t>
            </a:r>
            <a:r>
              <a:rPr lang="en-US" sz="1900" dirty="0" err="1">
                <a:latin typeface="Courier New" pitchFamily="49" charset="0"/>
                <a:cs typeface="Courier New" pitchFamily="49" charset="0"/>
              </a:rPr>
              <a:t>readline</a:t>
            </a:r>
            <a:r>
              <a:rPr lang="en-US" sz="1900" dirty="0">
                <a:latin typeface="Courier New" pitchFamily="49" charset="0"/>
                <a:cs typeface="Courier New" pitchFamily="49" charset="0"/>
              </a:rPr>
              <a:t>() </a:t>
            </a:r>
            <a:r>
              <a:rPr lang="en-US" sz="2200" dirty="0"/>
              <a:t>- reads one line at a time</a:t>
            </a:r>
          </a:p>
          <a:p>
            <a:pPr lvl="1"/>
            <a:r>
              <a:rPr lang="en-US" sz="1900" dirty="0">
                <a:latin typeface="Courier New" pitchFamily="49" charset="0"/>
                <a:cs typeface="Courier New" pitchFamily="49" charset="0"/>
              </a:rPr>
              <a:t>.</a:t>
            </a:r>
            <a:r>
              <a:rPr lang="en-US" sz="1900" dirty="0" err="1">
                <a:latin typeface="Courier New" pitchFamily="49" charset="0"/>
                <a:cs typeface="Courier New" pitchFamily="49" charset="0"/>
              </a:rPr>
              <a:t>readlines</a:t>
            </a:r>
            <a:r>
              <a:rPr lang="en-US" sz="1900" dirty="0">
                <a:latin typeface="Courier New" pitchFamily="49" charset="0"/>
                <a:cs typeface="Courier New" pitchFamily="49" charset="0"/>
              </a:rPr>
              <a:t>() </a:t>
            </a:r>
            <a:r>
              <a:rPr lang="en-US" sz="2200" dirty="0"/>
              <a:t>- reads all lines in file into a list</a:t>
            </a:r>
          </a:p>
          <a:p>
            <a:pPr lvl="1"/>
            <a:r>
              <a:rPr lang="en-US" sz="1900" dirty="0">
                <a:latin typeface="Courier New" pitchFamily="49" charset="0"/>
                <a:cs typeface="Courier New" pitchFamily="49" charset="0"/>
              </a:rPr>
              <a:t>.write() </a:t>
            </a:r>
            <a:r>
              <a:rPr lang="en-US" sz="2200" dirty="0"/>
              <a:t>- write a string to a file</a:t>
            </a:r>
          </a:p>
          <a:p>
            <a:pPr lvl="1"/>
            <a:r>
              <a:rPr lang="en-US" sz="1900" dirty="0">
                <a:latin typeface="Courier New" pitchFamily="49" charset="0"/>
                <a:cs typeface="Courier New" pitchFamily="49" charset="0"/>
              </a:rPr>
              <a:t>.close() </a:t>
            </a:r>
            <a:r>
              <a:rPr lang="en-US" sz="2200" dirty="0"/>
              <a:t>- close the file </a:t>
            </a:r>
          </a:p>
        </p:txBody>
      </p:sp>
    </p:spTree>
    <p:extLst>
      <p:ext uri="{BB962C8B-B14F-4D97-AF65-F5344CB8AC3E}">
        <p14:creationId xmlns:p14="http://schemas.microsoft.com/office/powerpoint/2010/main" val="353861631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 reading functions</a:t>
            </a:r>
          </a:p>
        </p:txBody>
      </p:sp>
      <p:sp>
        <p:nvSpPr>
          <p:cNvPr id="3" name="Content Placeholder 2"/>
          <p:cNvSpPr>
            <a:spLocks noGrp="1"/>
          </p:cNvSpPr>
          <p:nvPr>
            <p:ph idx="1"/>
          </p:nvPr>
        </p:nvSpPr>
        <p:spPr/>
        <p:txBody>
          <a:bodyPr/>
          <a:lstStyle/>
          <a:p>
            <a:pPr marL="0" indent="0">
              <a:buNone/>
            </a:pPr>
            <a:r>
              <a:rPr lang="en-US" dirty="0"/>
              <a:t>Examples:</a:t>
            </a:r>
          </a:p>
          <a:p>
            <a:pPr marL="400050" lvl="1" indent="0">
              <a:buNone/>
            </a:pPr>
            <a:endParaRPr lang="en-US" sz="1800" dirty="0">
              <a:latin typeface="Courier New" pitchFamily="49" charset="0"/>
              <a:cs typeface="Courier New" pitchFamily="49" charset="0"/>
            </a:endParaRPr>
          </a:p>
          <a:p>
            <a:pPr marL="400050" lvl="1" indent="0">
              <a:buNone/>
            </a:pPr>
            <a:r>
              <a:rPr lang="en-US" sz="1600" dirty="0" err="1">
                <a:latin typeface="Courier New" pitchFamily="49" charset="0"/>
                <a:cs typeface="Courier New" pitchFamily="49" charset="0"/>
              </a:rPr>
              <a:t>inFile</a:t>
            </a:r>
            <a:r>
              <a:rPr lang="en-US" sz="1600" dirty="0">
                <a:latin typeface="Courier New" pitchFamily="49" charset="0"/>
                <a:cs typeface="Courier New" pitchFamily="49" charset="0"/>
              </a:rPr>
              <a:t> = open(</a:t>
            </a:r>
            <a:r>
              <a:rPr lang="en-US" sz="1600" dirty="0">
                <a:solidFill>
                  <a:schemeClr val="tx1">
                    <a:lumMod val="50000"/>
                    <a:lumOff val="50000"/>
                  </a:schemeClr>
                </a:solidFill>
                <a:latin typeface="Courier New" pitchFamily="49" charset="0"/>
                <a:cs typeface="Courier New" pitchFamily="49" charset="0"/>
              </a:rPr>
              <a:t>"genes.txt"</a:t>
            </a:r>
            <a:r>
              <a:rPr lang="en-US" sz="1600" dirty="0">
                <a:latin typeface="Courier New" pitchFamily="49" charset="0"/>
                <a:cs typeface="Courier New" pitchFamily="49" charset="0"/>
              </a:rPr>
              <a:t>, </a:t>
            </a:r>
            <a:r>
              <a:rPr lang="en-US" sz="1600" dirty="0">
                <a:solidFill>
                  <a:schemeClr val="tx1">
                    <a:lumMod val="50000"/>
                    <a:lumOff val="50000"/>
                  </a:schemeClr>
                </a:solidFill>
                <a:latin typeface="Courier New" pitchFamily="49" charset="0"/>
                <a:cs typeface="Courier New" pitchFamily="49" charset="0"/>
              </a:rPr>
              <a:t>'r'</a:t>
            </a:r>
            <a:r>
              <a:rPr lang="en-US" sz="1600" dirty="0">
                <a:latin typeface="Courier New" pitchFamily="49" charset="0"/>
                <a:cs typeface="Courier New" pitchFamily="49" charset="0"/>
              </a:rPr>
              <a:t>)  </a:t>
            </a:r>
            <a:r>
              <a:rPr lang="en-US" sz="1600" i="1" dirty="0">
                <a:solidFill>
                  <a:schemeClr val="accent3">
                    <a:lumMod val="75000"/>
                  </a:schemeClr>
                </a:solidFill>
                <a:latin typeface="Courier New" pitchFamily="49" charset="0"/>
                <a:cs typeface="Courier New" pitchFamily="49" charset="0"/>
              </a:rPr>
              <a:t>#create file object</a:t>
            </a:r>
          </a:p>
          <a:p>
            <a:pPr marL="400050" lvl="1" indent="0">
              <a:buNone/>
            </a:pPr>
            <a:endParaRPr lang="en-US" sz="1600" dirty="0">
              <a:latin typeface="Courier New" pitchFamily="49" charset="0"/>
              <a:cs typeface="Courier New" pitchFamily="49" charset="0"/>
            </a:endParaRPr>
          </a:p>
          <a:p>
            <a:pPr marL="400050" lvl="1" indent="0">
              <a:buNone/>
            </a:pPr>
            <a:r>
              <a:rPr lang="en-US" sz="1600" dirty="0">
                <a:latin typeface="Courier New" pitchFamily="49" charset="0"/>
                <a:cs typeface="Courier New" pitchFamily="49" charset="0"/>
              </a:rPr>
              <a:t>header = </a:t>
            </a:r>
            <a:r>
              <a:rPr lang="en-US" sz="1600" dirty="0" err="1">
                <a:latin typeface="Courier New" pitchFamily="49" charset="0"/>
                <a:cs typeface="Courier New" pitchFamily="49" charset="0"/>
              </a:rPr>
              <a:t>inFile.readline</a:t>
            </a:r>
            <a:r>
              <a:rPr lang="en-US" sz="1600" dirty="0">
                <a:latin typeface="Courier New" pitchFamily="49" charset="0"/>
                <a:cs typeface="Courier New" pitchFamily="49" charset="0"/>
              </a:rPr>
              <a:t>()       </a:t>
            </a:r>
            <a:r>
              <a:rPr lang="en-US" sz="1600" i="1" dirty="0">
                <a:solidFill>
                  <a:schemeClr val="accent3">
                    <a:lumMod val="75000"/>
                  </a:schemeClr>
                </a:solidFill>
                <a:latin typeface="Courier New" pitchFamily="49" charset="0"/>
                <a:cs typeface="Courier New" pitchFamily="49" charset="0"/>
              </a:rPr>
              <a:t>#read first line of file</a:t>
            </a:r>
          </a:p>
          <a:p>
            <a:pPr marL="400050" lvl="1" indent="0">
              <a:buNone/>
            </a:pPr>
            <a:r>
              <a:rPr lang="en-US" sz="1600" dirty="0">
                <a:latin typeface="Courier New" pitchFamily="49" charset="0"/>
                <a:cs typeface="Courier New" pitchFamily="49" charset="0"/>
              </a:rPr>
              <a:t>line = </a:t>
            </a:r>
            <a:r>
              <a:rPr lang="en-US" sz="1600" dirty="0" err="1">
                <a:latin typeface="Courier New" pitchFamily="49" charset="0"/>
                <a:cs typeface="Courier New" pitchFamily="49" charset="0"/>
              </a:rPr>
              <a:t>inFile.readline</a:t>
            </a:r>
            <a:r>
              <a:rPr lang="en-US" sz="1600" dirty="0">
                <a:latin typeface="Courier New" pitchFamily="49" charset="0"/>
                <a:cs typeface="Courier New" pitchFamily="49" charset="0"/>
              </a:rPr>
              <a:t>()         </a:t>
            </a:r>
            <a:r>
              <a:rPr lang="en-US" sz="1600" i="1" dirty="0">
                <a:solidFill>
                  <a:schemeClr val="accent3">
                    <a:lumMod val="75000"/>
                  </a:schemeClr>
                </a:solidFill>
                <a:latin typeface="Courier New" pitchFamily="49" charset="0"/>
                <a:cs typeface="Courier New" pitchFamily="49" charset="0"/>
              </a:rPr>
              <a:t>#read second line of file</a:t>
            </a:r>
          </a:p>
          <a:p>
            <a:pPr marL="400050" lvl="1" indent="0">
              <a:buNone/>
            </a:pPr>
            <a:r>
              <a:rPr lang="en-US" sz="1600" dirty="0" err="1">
                <a:latin typeface="Courier New" pitchFamily="49" charset="0"/>
                <a:cs typeface="Courier New" pitchFamily="49" charset="0"/>
              </a:rPr>
              <a:t>restOfLines</a:t>
            </a:r>
            <a:r>
              <a:rPr lang="en-US" sz="1600" dirty="0">
                <a:latin typeface="Courier New" pitchFamily="49" charset="0"/>
                <a:cs typeface="Courier New" pitchFamily="49" charset="0"/>
              </a:rPr>
              <a:t> = </a:t>
            </a:r>
            <a:r>
              <a:rPr lang="en-US" sz="1600" dirty="0" err="1">
                <a:latin typeface="Courier New" pitchFamily="49" charset="0"/>
                <a:cs typeface="Courier New" pitchFamily="49" charset="0"/>
              </a:rPr>
              <a:t>inFile.readlines</a:t>
            </a:r>
            <a:r>
              <a:rPr lang="en-US" sz="1600" dirty="0">
                <a:latin typeface="Courier New" pitchFamily="49" charset="0"/>
                <a:cs typeface="Courier New" pitchFamily="49" charset="0"/>
              </a:rPr>
              <a:t>() </a:t>
            </a:r>
            <a:r>
              <a:rPr lang="en-US" sz="1600" i="1" dirty="0">
                <a:solidFill>
                  <a:schemeClr val="accent3">
                    <a:lumMod val="75000"/>
                  </a:schemeClr>
                </a:solidFill>
                <a:latin typeface="Courier New" pitchFamily="49" charset="0"/>
                <a:cs typeface="Courier New" pitchFamily="49" charset="0"/>
              </a:rPr>
              <a:t>#read rest into list</a:t>
            </a:r>
          </a:p>
          <a:p>
            <a:pPr marL="400050" lvl="1" indent="0">
              <a:buNone/>
            </a:pPr>
            <a:endParaRPr lang="en-US" sz="1600" dirty="0">
              <a:latin typeface="Courier New" pitchFamily="49" charset="0"/>
              <a:cs typeface="Courier New" pitchFamily="49" charset="0"/>
            </a:endParaRPr>
          </a:p>
          <a:p>
            <a:pPr marL="400050" lvl="1" indent="0">
              <a:buNone/>
            </a:pPr>
            <a:r>
              <a:rPr lang="en-US" sz="1600" dirty="0" err="1">
                <a:latin typeface="Courier New" pitchFamily="49" charset="0"/>
                <a:cs typeface="Courier New" pitchFamily="49" charset="0"/>
              </a:rPr>
              <a:t>inFile.close</a:t>
            </a:r>
            <a:r>
              <a:rPr lang="en-US" sz="1600" dirty="0">
                <a:latin typeface="Courier New" pitchFamily="49" charset="0"/>
                <a:cs typeface="Courier New" pitchFamily="49" charset="0"/>
              </a:rPr>
              <a:t>()                   </a:t>
            </a:r>
            <a:r>
              <a:rPr lang="en-US" sz="1600" i="1" dirty="0">
                <a:solidFill>
                  <a:schemeClr val="accent3">
                    <a:lumMod val="75000"/>
                  </a:schemeClr>
                </a:solidFill>
                <a:latin typeface="Courier New" pitchFamily="49" charset="0"/>
                <a:cs typeface="Courier New" pitchFamily="49" charset="0"/>
              </a:rPr>
              <a:t>#clean up after ourselves</a:t>
            </a:r>
          </a:p>
        </p:txBody>
      </p:sp>
    </p:spTree>
    <p:extLst>
      <p:ext uri="{BB962C8B-B14F-4D97-AF65-F5344CB8AC3E}">
        <p14:creationId xmlns:p14="http://schemas.microsoft.com/office/powerpoint/2010/main" val="59885683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ctrTitle"/>
          </p:nvPr>
        </p:nvSpPr>
        <p:spPr>
          <a:xfrm>
            <a:off x="685800" y="3135017"/>
            <a:ext cx="7772400" cy="14700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latin typeface="Calibri"/>
                <a:ea typeface="Calibri"/>
                <a:cs typeface="Calibri"/>
                <a:sym typeface="Calibri"/>
              </a:rPr>
              <a:t>Writing your own functions</a:t>
            </a:r>
            <a:endParaRPr/>
          </a:p>
        </p:txBody>
      </p:sp>
      <p:sp>
        <p:nvSpPr>
          <p:cNvPr id="93" name="Google Shape;93;p14"/>
          <p:cNvSpPr txBox="1">
            <a:spLocks noGrp="1"/>
          </p:cNvSpPr>
          <p:nvPr>
            <p:ph type="subTitle" idx="1"/>
          </p:nvPr>
        </p:nvSpPr>
        <p:spPr>
          <a:xfrm>
            <a:off x="1371600" y="4271368"/>
            <a:ext cx="6400800" cy="10668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888888"/>
              </a:buClr>
              <a:buSzPts val="2800"/>
              <a:buNone/>
            </a:pPr>
            <a:r>
              <a:rPr lang="en" sz="2800"/>
              <a:t>Lesson 3 - Continued</a:t>
            </a:r>
            <a:endParaRPr/>
          </a:p>
        </p:txBody>
      </p:sp>
      <p:pic>
        <p:nvPicPr>
          <p:cNvPr id="94" name="Google Shape;94;p14"/>
          <p:cNvPicPr preferRelativeResize="0"/>
          <p:nvPr/>
        </p:nvPicPr>
        <p:blipFill rotWithShape="1">
          <a:blip r:embed="rId3">
            <a:alphaModFix/>
          </a:blip>
          <a:srcRect/>
          <a:stretch/>
        </p:blipFill>
        <p:spPr>
          <a:xfrm>
            <a:off x="3333278" y="685800"/>
            <a:ext cx="2477444" cy="2717504"/>
          </a:xfrm>
          <a:prstGeom prst="rect">
            <a:avLst/>
          </a:prstGeom>
          <a:noFill/>
          <a:ln>
            <a:noFill/>
          </a:ln>
        </p:spPr>
      </p:pic>
      <p:pic>
        <p:nvPicPr>
          <p:cNvPr id="95" name="Google Shape;95;p14" descr="http://upibi.org/wp-content/uploads/2015/03/IBI-logo-with-text.jpg"/>
          <p:cNvPicPr preferRelativeResize="0"/>
          <p:nvPr/>
        </p:nvPicPr>
        <p:blipFill rotWithShape="1">
          <a:blip r:embed="rId4">
            <a:alphaModFix/>
          </a:blip>
          <a:srcRect/>
          <a:stretch/>
        </p:blipFill>
        <p:spPr>
          <a:xfrm>
            <a:off x="5068412" y="5825422"/>
            <a:ext cx="1652204" cy="610068"/>
          </a:xfrm>
          <a:prstGeom prst="rect">
            <a:avLst/>
          </a:prstGeom>
          <a:noFill/>
          <a:ln>
            <a:noFill/>
          </a:ln>
        </p:spPr>
      </p:pic>
      <p:sp>
        <p:nvSpPr>
          <p:cNvPr id="96" name="Google Shape;96;p14"/>
          <p:cNvSpPr txBox="1"/>
          <p:nvPr/>
        </p:nvSpPr>
        <p:spPr>
          <a:xfrm>
            <a:off x="3564218" y="6045905"/>
            <a:ext cx="1504194"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b="0" i="0" u="none" strike="noStrike" cap="none">
                <a:solidFill>
                  <a:schemeClr val="dk1"/>
                </a:solidFill>
                <a:latin typeface="Calibri"/>
                <a:ea typeface="Calibri"/>
                <a:cs typeface="Calibri"/>
                <a:sym typeface="Calibri"/>
              </a:rPr>
              <a:t>Sponsored by:</a:t>
            </a:r>
            <a:endParaRPr/>
          </a:p>
        </p:txBody>
      </p:sp>
      <p:pic>
        <p:nvPicPr>
          <p:cNvPr id="97" name="Google Shape;97;p14"/>
          <p:cNvPicPr preferRelativeResize="0"/>
          <p:nvPr/>
        </p:nvPicPr>
        <p:blipFill rotWithShape="1">
          <a:blip r:embed="rId5">
            <a:alphaModFix/>
          </a:blip>
          <a:srcRect/>
          <a:stretch/>
        </p:blipFill>
        <p:spPr>
          <a:xfrm>
            <a:off x="404802" y="5848000"/>
            <a:ext cx="1806498" cy="595400"/>
          </a:xfrm>
          <a:prstGeom prst="rect">
            <a:avLst/>
          </a:prstGeom>
          <a:noFill/>
          <a:ln>
            <a:noFill/>
          </a:ln>
        </p:spPr>
      </p:pic>
      <p:pic>
        <p:nvPicPr>
          <p:cNvPr id="98" name="Google Shape;98;p14"/>
          <p:cNvPicPr preferRelativeResize="0"/>
          <p:nvPr/>
        </p:nvPicPr>
        <p:blipFill rotWithShape="1">
          <a:blip r:embed="rId6">
            <a:alphaModFix/>
          </a:blip>
          <a:srcRect t="17994" b="17614"/>
          <a:stretch/>
        </p:blipFill>
        <p:spPr>
          <a:xfrm>
            <a:off x="6809519" y="5760263"/>
            <a:ext cx="1270416" cy="818047"/>
          </a:xfrm>
          <a:prstGeom prst="rect">
            <a:avLst/>
          </a:prstGeom>
          <a:noFill/>
          <a:ln>
            <a:noFill/>
          </a:ln>
        </p:spPr>
      </p:pic>
      <p:pic>
        <p:nvPicPr>
          <p:cNvPr id="99" name="Google Shape;99;p14"/>
          <p:cNvPicPr preferRelativeResize="0"/>
          <p:nvPr/>
        </p:nvPicPr>
        <p:blipFill rotWithShape="1">
          <a:blip r:embed="rId7">
            <a:alphaModFix/>
          </a:blip>
          <a:srcRect/>
          <a:stretch/>
        </p:blipFill>
        <p:spPr>
          <a:xfrm>
            <a:off x="8195597" y="5744433"/>
            <a:ext cx="928350" cy="812804"/>
          </a:xfrm>
          <a:prstGeom prst="rect">
            <a:avLst/>
          </a:prstGeom>
          <a:noFill/>
          <a:ln>
            <a:noFill/>
          </a:ln>
        </p:spPr>
      </p:pic>
    </p:spTree>
    <p:extLst>
      <p:ext uri="{BB962C8B-B14F-4D97-AF65-F5344CB8AC3E}">
        <p14:creationId xmlns:p14="http://schemas.microsoft.com/office/powerpoint/2010/main" val="115896467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
              <a:t>Today's schedule</a:t>
            </a:r>
            <a:endParaRPr/>
          </a:p>
        </p:txBody>
      </p:sp>
      <p:sp>
        <p:nvSpPr>
          <p:cNvPr id="105" name="Google Shape;105;p1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571500" lvl="0" indent="-571500" algn="l" rtl="0">
              <a:spcBef>
                <a:spcPts val="0"/>
              </a:spcBef>
              <a:spcAft>
                <a:spcPts val="0"/>
              </a:spcAft>
              <a:buClr>
                <a:schemeClr val="dk1"/>
              </a:buClr>
              <a:buSzPts val="3200"/>
              <a:buFont typeface="Calibri"/>
              <a:buAutoNum type="arabicPeriod"/>
            </a:pPr>
            <a:r>
              <a:rPr lang="en"/>
              <a:t>Defining your own functions</a:t>
            </a:r>
            <a:endParaRPr/>
          </a:p>
          <a:p>
            <a:pPr marL="971550" lvl="1" indent="-571500" algn="l" rtl="0">
              <a:spcBef>
                <a:spcPts val="560"/>
              </a:spcBef>
              <a:spcAft>
                <a:spcPts val="0"/>
              </a:spcAft>
              <a:buClr>
                <a:schemeClr val="dk1"/>
              </a:buClr>
              <a:buSzPts val="2800"/>
              <a:buChar char="–"/>
            </a:pPr>
            <a:r>
              <a:rPr lang="en"/>
              <a:t>basics</a:t>
            </a:r>
            <a:endParaRPr/>
          </a:p>
          <a:p>
            <a:pPr marL="971550" lvl="1" indent="-571500" algn="l" rtl="0">
              <a:spcBef>
                <a:spcPts val="560"/>
              </a:spcBef>
              <a:spcAft>
                <a:spcPts val="0"/>
              </a:spcAft>
              <a:buClr>
                <a:schemeClr val="dk1"/>
              </a:buClr>
              <a:buSzPts val="2800"/>
              <a:buChar char="–"/>
            </a:pPr>
            <a:r>
              <a:rPr lang="en"/>
              <a:t>importing from a separate file</a:t>
            </a:r>
            <a:endParaRPr/>
          </a:p>
          <a:p>
            <a:pPr marL="971550" lvl="1" indent="-571500" algn="l" rtl="0">
              <a:spcBef>
                <a:spcPts val="560"/>
              </a:spcBef>
              <a:spcAft>
                <a:spcPts val="0"/>
              </a:spcAft>
              <a:buClr>
                <a:schemeClr val="dk1"/>
              </a:buClr>
              <a:buSzPts val="2800"/>
              <a:buChar char="–"/>
            </a:pPr>
            <a:r>
              <a:rPr lang="en"/>
              <a:t>variable "scope"</a:t>
            </a:r>
            <a:endParaRPr/>
          </a:p>
        </p:txBody>
      </p:sp>
      <p:sp>
        <p:nvSpPr>
          <p:cNvPr id="106" name="Google Shape;106;p15"/>
          <p:cNvSpPr txBox="1"/>
          <p:nvPr/>
        </p:nvSpPr>
        <p:spPr>
          <a:xfrm>
            <a:off x="3962400" y="3581400"/>
            <a:ext cx="3276600" cy="64620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We touched on this briefly, but today we will cover this properly.</a:t>
            </a:r>
            <a:endParaRPr/>
          </a:p>
        </p:txBody>
      </p:sp>
    </p:spTree>
    <p:extLst>
      <p:ext uri="{BB962C8B-B14F-4D97-AF65-F5344CB8AC3E}">
        <p14:creationId xmlns:p14="http://schemas.microsoft.com/office/powerpoint/2010/main" val="125282561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6"/>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Defining your own functions</a:t>
            </a:r>
            <a:endParaRPr/>
          </a:p>
        </p:txBody>
      </p:sp>
      <p:sp>
        <p:nvSpPr>
          <p:cNvPr id="112" name="Google Shape;112;p16"/>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chemeClr val="dk1"/>
              </a:buClr>
              <a:buSzPts val="3200"/>
              <a:buNone/>
            </a:pPr>
            <a:r>
              <a:rPr lang="en"/>
              <a:t>Why do it?</a:t>
            </a:r>
            <a:endParaRPr/>
          </a:p>
          <a:p>
            <a:pPr marL="990600" lvl="1" indent="-457200" algn="l" rtl="0">
              <a:spcBef>
                <a:spcPts val="560"/>
              </a:spcBef>
              <a:spcAft>
                <a:spcPts val="0"/>
              </a:spcAft>
              <a:buClr>
                <a:schemeClr val="dk1"/>
              </a:buClr>
              <a:buSzPts val="2240"/>
              <a:buFont typeface="Arial"/>
              <a:buChar char="•"/>
            </a:pPr>
            <a:r>
              <a:rPr lang="en"/>
              <a:t>Allows you to re-use a certain piece of code without re-writing it</a:t>
            </a:r>
            <a:endParaRPr/>
          </a:p>
          <a:p>
            <a:pPr marL="990600" lvl="1" indent="-457200" algn="l" rtl="0">
              <a:spcBef>
                <a:spcPts val="560"/>
              </a:spcBef>
              <a:spcAft>
                <a:spcPts val="0"/>
              </a:spcAft>
              <a:buClr>
                <a:schemeClr val="dk1"/>
              </a:buClr>
              <a:buSzPts val="2240"/>
              <a:buFont typeface="Arial"/>
              <a:buChar char="•"/>
            </a:pPr>
            <a:r>
              <a:rPr lang="en"/>
              <a:t>Organizes your code into functional pieces</a:t>
            </a:r>
            <a:endParaRPr/>
          </a:p>
          <a:p>
            <a:pPr marL="990600" lvl="1" indent="-457200" algn="l" rtl="0">
              <a:spcBef>
                <a:spcPts val="560"/>
              </a:spcBef>
              <a:spcAft>
                <a:spcPts val="0"/>
              </a:spcAft>
              <a:buClr>
                <a:schemeClr val="dk1"/>
              </a:buClr>
              <a:buSzPts val="2240"/>
              <a:buFont typeface="Arial"/>
              <a:buChar char="•"/>
            </a:pPr>
            <a:r>
              <a:rPr lang="en"/>
              <a:t>Makes your code easier to read and understand</a:t>
            </a:r>
            <a:endParaRPr/>
          </a:p>
        </p:txBody>
      </p:sp>
    </p:spTree>
    <p:extLst>
      <p:ext uri="{BB962C8B-B14F-4D97-AF65-F5344CB8AC3E}">
        <p14:creationId xmlns:p14="http://schemas.microsoft.com/office/powerpoint/2010/main" val="3275818541"/>
      </p:ext>
    </p:extLst>
  </p:cSld>
  <p:clrMapOvr>
    <a:masterClrMapping/>
  </p:clrMapOvr>
  <p:transition spd="slow">
    <p:fade thruBlk="1"/>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7"/>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Defining a function</a:t>
            </a:r>
            <a:endParaRPr/>
          </a:p>
        </p:txBody>
      </p:sp>
      <p:sp>
        <p:nvSpPr>
          <p:cNvPr id="118" name="Google Shape;118;p17"/>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chemeClr val="dk1"/>
              </a:buClr>
              <a:buSzPts val="2800"/>
              <a:buNone/>
            </a:pPr>
            <a:r>
              <a:rPr lang="en" sz="2800"/>
              <a:t>Syntax:</a:t>
            </a:r>
            <a:endParaRPr/>
          </a:p>
          <a:p>
            <a:pPr marL="457200" lvl="0" indent="0" algn="l" rtl="0">
              <a:spcBef>
                <a:spcPts val="400"/>
              </a:spcBef>
              <a:spcAft>
                <a:spcPts val="0"/>
              </a:spcAft>
              <a:buClr>
                <a:srgbClr val="0070C0"/>
              </a:buClr>
              <a:buSzPts val="2000"/>
              <a:buNone/>
            </a:pPr>
            <a:r>
              <a:rPr lang="en" sz="2000" b="1">
                <a:solidFill>
                  <a:srgbClr val="0070C0"/>
                </a:solidFill>
                <a:latin typeface="Courier New"/>
                <a:ea typeface="Courier New"/>
                <a:cs typeface="Courier New"/>
                <a:sym typeface="Courier New"/>
              </a:rPr>
              <a:t>def</a:t>
            </a:r>
            <a:r>
              <a:rPr lang="en" sz="2000">
                <a:latin typeface="Courier New"/>
                <a:ea typeface="Courier New"/>
                <a:cs typeface="Courier New"/>
                <a:sym typeface="Courier New"/>
              </a:rPr>
              <a:t> </a:t>
            </a:r>
            <a:r>
              <a:rPr lang="en" sz="2000" i="1">
                <a:solidFill>
                  <a:srgbClr val="FF0066"/>
                </a:solidFill>
                <a:latin typeface="Courier New"/>
                <a:ea typeface="Courier New"/>
                <a:cs typeface="Courier New"/>
                <a:sym typeface="Courier New"/>
              </a:rPr>
              <a:t>function_name</a:t>
            </a:r>
            <a:r>
              <a:rPr lang="en" sz="2000">
                <a:latin typeface="Courier New"/>
                <a:ea typeface="Courier New"/>
                <a:cs typeface="Courier New"/>
                <a:sym typeface="Courier New"/>
              </a:rPr>
              <a:t>(</a:t>
            </a:r>
            <a:r>
              <a:rPr lang="en" sz="2000" i="1">
                <a:latin typeface="Courier New"/>
                <a:ea typeface="Courier New"/>
                <a:cs typeface="Courier New"/>
                <a:sym typeface="Courier New"/>
              </a:rPr>
              <a:t>parameters</a:t>
            </a:r>
            <a:r>
              <a:rPr lang="en" sz="2000">
                <a:latin typeface="Courier New"/>
                <a:ea typeface="Courier New"/>
                <a:cs typeface="Courier New"/>
                <a:sym typeface="Courier New"/>
              </a:rPr>
              <a:t>):</a:t>
            </a:r>
            <a:endParaRPr/>
          </a:p>
          <a:p>
            <a:pPr marL="457200" lvl="0" indent="0" algn="l" rtl="0">
              <a:spcBef>
                <a:spcPts val="400"/>
              </a:spcBef>
              <a:spcAft>
                <a:spcPts val="0"/>
              </a:spcAft>
              <a:buClr>
                <a:schemeClr val="dk1"/>
              </a:buClr>
              <a:buSzPts val="2000"/>
              <a:buNone/>
            </a:pPr>
            <a:r>
              <a:rPr lang="en" sz="2000">
                <a:latin typeface="Courier New"/>
                <a:ea typeface="Courier New"/>
                <a:cs typeface="Courier New"/>
                <a:sym typeface="Courier New"/>
              </a:rPr>
              <a:t>	</a:t>
            </a:r>
            <a:r>
              <a:rPr lang="en" sz="2000" i="1">
                <a:latin typeface="Courier New"/>
                <a:ea typeface="Courier New"/>
                <a:cs typeface="Courier New"/>
                <a:sym typeface="Courier New"/>
              </a:rPr>
              <a:t>statements</a:t>
            </a:r>
            <a:endParaRPr/>
          </a:p>
          <a:p>
            <a:pPr marL="457200" lvl="0" indent="0" algn="l" rtl="0">
              <a:spcBef>
                <a:spcPts val="400"/>
              </a:spcBef>
              <a:spcAft>
                <a:spcPts val="0"/>
              </a:spcAft>
              <a:buClr>
                <a:schemeClr val="dk1"/>
              </a:buClr>
              <a:buSzPts val="2000"/>
              <a:buNone/>
            </a:pPr>
            <a:r>
              <a:rPr lang="en" sz="2000" i="1">
                <a:latin typeface="Courier New"/>
                <a:ea typeface="Courier New"/>
                <a:cs typeface="Courier New"/>
                <a:sym typeface="Courier New"/>
              </a:rPr>
              <a:t>	var = something</a:t>
            </a:r>
            <a:endParaRPr/>
          </a:p>
          <a:p>
            <a:pPr marL="457200" lvl="0" indent="0" algn="l" rtl="0">
              <a:spcBef>
                <a:spcPts val="400"/>
              </a:spcBef>
              <a:spcAft>
                <a:spcPts val="0"/>
              </a:spcAft>
              <a:buClr>
                <a:schemeClr val="dk1"/>
              </a:buClr>
              <a:buSzPts val="2000"/>
              <a:buNone/>
            </a:pPr>
            <a:r>
              <a:rPr lang="en" sz="2000">
                <a:latin typeface="Courier New"/>
                <a:ea typeface="Courier New"/>
                <a:cs typeface="Courier New"/>
                <a:sym typeface="Courier New"/>
              </a:rPr>
              <a:t>	</a:t>
            </a:r>
            <a:r>
              <a:rPr lang="en" sz="2000" b="1">
                <a:solidFill>
                  <a:srgbClr val="0070C0"/>
                </a:solidFill>
                <a:latin typeface="Courier New"/>
                <a:ea typeface="Courier New"/>
                <a:cs typeface="Courier New"/>
                <a:sym typeface="Courier New"/>
              </a:rPr>
              <a:t>return</a:t>
            </a:r>
            <a:r>
              <a:rPr lang="en" sz="2000">
                <a:latin typeface="Courier New"/>
                <a:ea typeface="Courier New"/>
                <a:cs typeface="Courier New"/>
                <a:sym typeface="Courier New"/>
              </a:rPr>
              <a:t> </a:t>
            </a:r>
            <a:r>
              <a:rPr lang="en" sz="2000" i="1">
                <a:latin typeface="Courier New"/>
                <a:ea typeface="Courier New"/>
                <a:cs typeface="Courier New"/>
                <a:sym typeface="Courier New"/>
              </a:rPr>
              <a:t>var</a:t>
            </a:r>
            <a:endParaRPr/>
          </a:p>
          <a:p>
            <a:pPr marL="342900" lvl="0" indent="-215900" algn="l" rtl="0">
              <a:spcBef>
                <a:spcPts val="400"/>
              </a:spcBef>
              <a:spcAft>
                <a:spcPts val="0"/>
              </a:spcAft>
              <a:buClr>
                <a:schemeClr val="dk1"/>
              </a:buClr>
              <a:buSzPts val="2000"/>
              <a:buNone/>
            </a:pPr>
            <a:endParaRPr sz="2000">
              <a:latin typeface="Courier New"/>
              <a:ea typeface="Courier New"/>
              <a:cs typeface="Courier New"/>
              <a:sym typeface="Courier New"/>
            </a:endParaRPr>
          </a:p>
          <a:p>
            <a:pPr marL="342900" lvl="0" indent="-342900" algn="l" rtl="0">
              <a:spcBef>
                <a:spcPts val="560"/>
              </a:spcBef>
              <a:spcAft>
                <a:spcPts val="0"/>
              </a:spcAft>
              <a:buClr>
                <a:schemeClr val="dk1"/>
              </a:buClr>
              <a:buSzPts val="2800"/>
              <a:buNone/>
            </a:pPr>
            <a:r>
              <a:rPr lang="en" sz="2800"/>
              <a:t>Example:</a:t>
            </a:r>
            <a:endParaRPr/>
          </a:p>
          <a:p>
            <a:pPr marL="457200" lvl="0" indent="0" algn="l" rtl="0">
              <a:spcBef>
                <a:spcPts val="400"/>
              </a:spcBef>
              <a:spcAft>
                <a:spcPts val="0"/>
              </a:spcAft>
              <a:buClr>
                <a:srgbClr val="0070C0"/>
              </a:buClr>
              <a:buSzPts val="2000"/>
              <a:buNone/>
            </a:pPr>
            <a:r>
              <a:rPr lang="en" sz="2000" b="1">
                <a:solidFill>
                  <a:srgbClr val="0070C0"/>
                </a:solidFill>
                <a:latin typeface="Courier New"/>
                <a:ea typeface="Courier New"/>
                <a:cs typeface="Courier New"/>
                <a:sym typeface="Courier New"/>
              </a:rPr>
              <a:t>def</a:t>
            </a:r>
            <a:r>
              <a:rPr lang="en" sz="2000">
                <a:latin typeface="Courier New"/>
                <a:ea typeface="Courier New"/>
                <a:cs typeface="Courier New"/>
                <a:sym typeface="Courier New"/>
              </a:rPr>
              <a:t> </a:t>
            </a:r>
            <a:r>
              <a:rPr lang="en" sz="2000">
                <a:solidFill>
                  <a:srgbClr val="FF0066"/>
                </a:solidFill>
                <a:latin typeface="Courier New"/>
                <a:ea typeface="Courier New"/>
                <a:cs typeface="Courier New"/>
                <a:sym typeface="Courier New"/>
              </a:rPr>
              <a:t>strAdd</a:t>
            </a:r>
            <a:r>
              <a:rPr lang="en" sz="2000">
                <a:latin typeface="Courier New"/>
                <a:ea typeface="Courier New"/>
                <a:cs typeface="Courier New"/>
                <a:sym typeface="Courier New"/>
              </a:rPr>
              <a:t>(num1, num2):</a:t>
            </a:r>
            <a:endParaRPr/>
          </a:p>
          <a:p>
            <a:pPr marL="457200" lvl="0" indent="0" algn="l" rtl="0">
              <a:spcBef>
                <a:spcPts val="400"/>
              </a:spcBef>
              <a:spcAft>
                <a:spcPts val="0"/>
              </a:spcAft>
              <a:buClr>
                <a:schemeClr val="dk1"/>
              </a:buClr>
              <a:buSzPts val="2000"/>
              <a:buNone/>
            </a:pPr>
            <a:r>
              <a:rPr lang="en" sz="2000">
                <a:latin typeface="Courier New"/>
                <a:ea typeface="Courier New"/>
                <a:cs typeface="Courier New"/>
                <a:sym typeface="Courier New"/>
              </a:rPr>
              <a:t>	result = int(num1) + int(num2)</a:t>
            </a:r>
            <a:endParaRPr/>
          </a:p>
          <a:p>
            <a:pPr marL="457200" lvl="0" indent="0" algn="l" rtl="0">
              <a:spcBef>
                <a:spcPts val="400"/>
              </a:spcBef>
              <a:spcAft>
                <a:spcPts val="0"/>
              </a:spcAft>
              <a:buClr>
                <a:schemeClr val="dk1"/>
              </a:buClr>
              <a:buSzPts val="2000"/>
              <a:buNone/>
            </a:pPr>
            <a:r>
              <a:rPr lang="en" sz="2000">
                <a:latin typeface="Courier New"/>
                <a:ea typeface="Courier New"/>
                <a:cs typeface="Courier New"/>
                <a:sym typeface="Courier New"/>
              </a:rPr>
              <a:t>	</a:t>
            </a:r>
            <a:r>
              <a:rPr lang="en" sz="2000" b="1">
                <a:solidFill>
                  <a:srgbClr val="0070C0"/>
                </a:solidFill>
                <a:latin typeface="Courier New"/>
                <a:ea typeface="Courier New"/>
                <a:cs typeface="Courier New"/>
                <a:sym typeface="Courier New"/>
              </a:rPr>
              <a:t>return</a:t>
            </a:r>
            <a:r>
              <a:rPr lang="en" sz="2000">
                <a:latin typeface="Courier New"/>
                <a:ea typeface="Courier New"/>
                <a:cs typeface="Courier New"/>
                <a:sym typeface="Courier New"/>
              </a:rPr>
              <a:t> result</a:t>
            </a:r>
            <a:endParaRPr/>
          </a:p>
        </p:txBody>
      </p:sp>
    </p:spTree>
    <p:extLst>
      <p:ext uri="{BB962C8B-B14F-4D97-AF65-F5344CB8AC3E}">
        <p14:creationId xmlns:p14="http://schemas.microsoft.com/office/powerpoint/2010/main" val="2579379949"/>
      </p:ext>
    </p:extLst>
  </p:cSld>
  <p:clrMapOvr>
    <a:masterClrMapping/>
  </p:clrMapOvr>
  <p:transition spd="slow">
    <p:fade thruBlk="1"/>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8"/>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Defining a function</a:t>
            </a:r>
            <a:endParaRPr/>
          </a:p>
        </p:txBody>
      </p:sp>
      <p:sp>
        <p:nvSpPr>
          <p:cNvPr id="124" name="Google Shape;124;p18"/>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chemeClr val="dk1"/>
              </a:buClr>
              <a:buSzPts val="2800"/>
              <a:buNone/>
            </a:pPr>
            <a:r>
              <a:rPr lang="en" sz="2800"/>
              <a:t>Syntax:</a:t>
            </a:r>
            <a:endParaRPr/>
          </a:p>
          <a:p>
            <a:pPr marL="457200" lvl="0" indent="0" algn="l" rtl="0">
              <a:spcBef>
                <a:spcPts val="400"/>
              </a:spcBef>
              <a:spcAft>
                <a:spcPts val="0"/>
              </a:spcAft>
              <a:buClr>
                <a:srgbClr val="0070C0"/>
              </a:buClr>
              <a:buSzPts val="2000"/>
              <a:buNone/>
            </a:pPr>
            <a:r>
              <a:rPr lang="en" sz="2000" b="1">
                <a:solidFill>
                  <a:srgbClr val="0070C0"/>
                </a:solidFill>
                <a:latin typeface="Courier New"/>
                <a:ea typeface="Courier New"/>
                <a:cs typeface="Courier New"/>
                <a:sym typeface="Courier New"/>
              </a:rPr>
              <a:t>def</a:t>
            </a:r>
            <a:r>
              <a:rPr lang="en" sz="2000">
                <a:latin typeface="Courier New"/>
                <a:ea typeface="Courier New"/>
                <a:cs typeface="Courier New"/>
                <a:sym typeface="Courier New"/>
              </a:rPr>
              <a:t> </a:t>
            </a:r>
            <a:r>
              <a:rPr lang="en" sz="2000" i="1">
                <a:solidFill>
                  <a:srgbClr val="FF0066"/>
                </a:solidFill>
                <a:latin typeface="Courier New"/>
                <a:ea typeface="Courier New"/>
                <a:cs typeface="Courier New"/>
                <a:sym typeface="Courier New"/>
              </a:rPr>
              <a:t>function_name</a:t>
            </a:r>
            <a:r>
              <a:rPr lang="en" sz="2000">
                <a:latin typeface="Courier New"/>
                <a:ea typeface="Courier New"/>
                <a:cs typeface="Courier New"/>
                <a:sym typeface="Courier New"/>
              </a:rPr>
              <a:t>(</a:t>
            </a:r>
            <a:r>
              <a:rPr lang="en" sz="2000" i="1">
                <a:latin typeface="Courier New"/>
                <a:ea typeface="Courier New"/>
                <a:cs typeface="Courier New"/>
                <a:sym typeface="Courier New"/>
              </a:rPr>
              <a:t>parameters</a:t>
            </a:r>
            <a:r>
              <a:rPr lang="en" sz="2000">
                <a:latin typeface="Courier New"/>
                <a:ea typeface="Courier New"/>
                <a:cs typeface="Courier New"/>
                <a:sym typeface="Courier New"/>
              </a:rPr>
              <a:t>):</a:t>
            </a:r>
            <a:endParaRPr/>
          </a:p>
          <a:p>
            <a:pPr marL="457200" lvl="0" indent="0" algn="l" rtl="0">
              <a:spcBef>
                <a:spcPts val="400"/>
              </a:spcBef>
              <a:spcAft>
                <a:spcPts val="0"/>
              </a:spcAft>
              <a:buClr>
                <a:schemeClr val="dk1"/>
              </a:buClr>
              <a:buSzPts val="2000"/>
              <a:buNone/>
            </a:pPr>
            <a:r>
              <a:rPr lang="en" sz="2000">
                <a:latin typeface="Courier New"/>
                <a:ea typeface="Courier New"/>
                <a:cs typeface="Courier New"/>
                <a:sym typeface="Courier New"/>
              </a:rPr>
              <a:t>	</a:t>
            </a:r>
            <a:r>
              <a:rPr lang="en" sz="2000" i="1">
                <a:latin typeface="Courier New"/>
                <a:ea typeface="Courier New"/>
                <a:cs typeface="Courier New"/>
                <a:sym typeface="Courier New"/>
              </a:rPr>
              <a:t>statements</a:t>
            </a:r>
            <a:endParaRPr/>
          </a:p>
          <a:p>
            <a:pPr marL="457200" lvl="0" indent="0" algn="l" rtl="0">
              <a:spcBef>
                <a:spcPts val="400"/>
              </a:spcBef>
              <a:spcAft>
                <a:spcPts val="0"/>
              </a:spcAft>
              <a:buClr>
                <a:schemeClr val="dk1"/>
              </a:buClr>
              <a:buSzPts val="2000"/>
              <a:buNone/>
            </a:pPr>
            <a:r>
              <a:rPr lang="en" sz="2000" i="1">
                <a:latin typeface="Courier New"/>
                <a:ea typeface="Courier New"/>
                <a:cs typeface="Courier New"/>
                <a:sym typeface="Courier New"/>
              </a:rPr>
              <a:t>	var = something</a:t>
            </a:r>
            <a:endParaRPr/>
          </a:p>
          <a:p>
            <a:pPr marL="457200" lvl="0" indent="0" algn="l" rtl="0">
              <a:spcBef>
                <a:spcPts val="400"/>
              </a:spcBef>
              <a:spcAft>
                <a:spcPts val="0"/>
              </a:spcAft>
              <a:buClr>
                <a:schemeClr val="dk1"/>
              </a:buClr>
              <a:buSzPts val="2000"/>
              <a:buNone/>
            </a:pPr>
            <a:r>
              <a:rPr lang="en" sz="2000">
                <a:latin typeface="Courier New"/>
                <a:ea typeface="Courier New"/>
                <a:cs typeface="Courier New"/>
                <a:sym typeface="Courier New"/>
              </a:rPr>
              <a:t>	</a:t>
            </a:r>
            <a:r>
              <a:rPr lang="en" sz="2000" b="1">
                <a:solidFill>
                  <a:srgbClr val="0070C0"/>
                </a:solidFill>
                <a:latin typeface="Courier New"/>
                <a:ea typeface="Courier New"/>
                <a:cs typeface="Courier New"/>
                <a:sym typeface="Courier New"/>
              </a:rPr>
              <a:t>return</a:t>
            </a:r>
            <a:r>
              <a:rPr lang="en" sz="2000">
                <a:latin typeface="Courier New"/>
                <a:ea typeface="Courier New"/>
                <a:cs typeface="Courier New"/>
                <a:sym typeface="Courier New"/>
              </a:rPr>
              <a:t> </a:t>
            </a:r>
            <a:r>
              <a:rPr lang="en" sz="2000" i="1">
                <a:latin typeface="Courier New"/>
                <a:ea typeface="Courier New"/>
                <a:cs typeface="Courier New"/>
                <a:sym typeface="Courier New"/>
              </a:rPr>
              <a:t>var</a:t>
            </a:r>
            <a:endParaRPr/>
          </a:p>
          <a:p>
            <a:pPr marL="342900" lvl="0" indent="-215900" algn="l" rtl="0">
              <a:spcBef>
                <a:spcPts val="400"/>
              </a:spcBef>
              <a:spcAft>
                <a:spcPts val="0"/>
              </a:spcAft>
              <a:buClr>
                <a:schemeClr val="dk1"/>
              </a:buClr>
              <a:buSzPts val="2000"/>
              <a:buNone/>
            </a:pPr>
            <a:endParaRPr sz="2000">
              <a:latin typeface="Courier New"/>
              <a:ea typeface="Courier New"/>
              <a:cs typeface="Courier New"/>
              <a:sym typeface="Courier New"/>
            </a:endParaRPr>
          </a:p>
          <a:p>
            <a:pPr marL="342900" lvl="0" indent="-342900" algn="l" rtl="0">
              <a:spcBef>
                <a:spcPts val="560"/>
              </a:spcBef>
              <a:spcAft>
                <a:spcPts val="0"/>
              </a:spcAft>
              <a:buClr>
                <a:schemeClr val="dk1"/>
              </a:buClr>
              <a:buSzPts val="2800"/>
              <a:buNone/>
            </a:pPr>
            <a:r>
              <a:rPr lang="en" sz="2800"/>
              <a:t>Example:</a:t>
            </a:r>
            <a:endParaRPr/>
          </a:p>
          <a:p>
            <a:pPr marL="457200" lvl="0" indent="0" algn="l" rtl="0">
              <a:spcBef>
                <a:spcPts val="400"/>
              </a:spcBef>
              <a:spcAft>
                <a:spcPts val="0"/>
              </a:spcAft>
              <a:buClr>
                <a:srgbClr val="0070C0"/>
              </a:buClr>
              <a:buSzPts val="2000"/>
              <a:buNone/>
            </a:pPr>
            <a:r>
              <a:rPr lang="en" sz="2000" b="1">
                <a:solidFill>
                  <a:srgbClr val="0070C0"/>
                </a:solidFill>
                <a:latin typeface="Courier New"/>
                <a:ea typeface="Courier New"/>
                <a:cs typeface="Courier New"/>
                <a:sym typeface="Courier New"/>
              </a:rPr>
              <a:t>def</a:t>
            </a:r>
            <a:r>
              <a:rPr lang="en" sz="2000">
                <a:latin typeface="Courier New"/>
                <a:ea typeface="Courier New"/>
                <a:cs typeface="Courier New"/>
                <a:sym typeface="Courier New"/>
              </a:rPr>
              <a:t> </a:t>
            </a:r>
            <a:r>
              <a:rPr lang="en" sz="2000">
                <a:solidFill>
                  <a:srgbClr val="FF0066"/>
                </a:solidFill>
                <a:latin typeface="Courier New"/>
                <a:ea typeface="Courier New"/>
                <a:cs typeface="Courier New"/>
                <a:sym typeface="Courier New"/>
              </a:rPr>
              <a:t>strAdd</a:t>
            </a:r>
            <a:r>
              <a:rPr lang="en" sz="2000">
                <a:latin typeface="Courier New"/>
                <a:ea typeface="Courier New"/>
                <a:cs typeface="Courier New"/>
                <a:sym typeface="Courier New"/>
              </a:rPr>
              <a:t>(num1, num2):</a:t>
            </a:r>
            <a:endParaRPr/>
          </a:p>
          <a:p>
            <a:pPr marL="457200" lvl="0" indent="0" algn="l" rtl="0">
              <a:spcBef>
                <a:spcPts val="400"/>
              </a:spcBef>
              <a:spcAft>
                <a:spcPts val="0"/>
              </a:spcAft>
              <a:buClr>
                <a:schemeClr val="dk1"/>
              </a:buClr>
              <a:buSzPts val="2000"/>
              <a:buNone/>
            </a:pPr>
            <a:r>
              <a:rPr lang="en" sz="2000">
                <a:latin typeface="Courier New"/>
                <a:ea typeface="Courier New"/>
                <a:cs typeface="Courier New"/>
                <a:sym typeface="Courier New"/>
              </a:rPr>
              <a:t>	result = int(num1) + int(num2)</a:t>
            </a:r>
            <a:endParaRPr/>
          </a:p>
          <a:p>
            <a:pPr marL="457200" lvl="0" indent="0" algn="l" rtl="0">
              <a:spcBef>
                <a:spcPts val="400"/>
              </a:spcBef>
              <a:spcAft>
                <a:spcPts val="0"/>
              </a:spcAft>
              <a:buClr>
                <a:schemeClr val="dk1"/>
              </a:buClr>
              <a:buSzPts val="2000"/>
              <a:buNone/>
            </a:pPr>
            <a:r>
              <a:rPr lang="en" sz="2000">
                <a:latin typeface="Courier New"/>
                <a:ea typeface="Courier New"/>
                <a:cs typeface="Courier New"/>
                <a:sym typeface="Courier New"/>
              </a:rPr>
              <a:t>	</a:t>
            </a:r>
            <a:r>
              <a:rPr lang="en" sz="2000" b="1">
                <a:solidFill>
                  <a:srgbClr val="0070C0"/>
                </a:solidFill>
                <a:latin typeface="Courier New"/>
                <a:ea typeface="Courier New"/>
                <a:cs typeface="Courier New"/>
                <a:sym typeface="Courier New"/>
              </a:rPr>
              <a:t>return</a:t>
            </a:r>
            <a:r>
              <a:rPr lang="en" sz="2000">
                <a:latin typeface="Courier New"/>
                <a:ea typeface="Courier New"/>
                <a:cs typeface="Courier New"/>
                <a:sym typeface="Courier New"/>
              </a:rPr>
              <a:t> result</a:t>
            </a:r>
            <a:endParaRPr/>
          </a:p>
        </p:txBody>
      </p:sp>
      <p:sp>
        <p:nvSpPr>
          <p:cNvPr id="125" name="Google Shape;125;p18"/>
          <p:cNvSpPr/>
          <p:nvPr/>
        </p:nvSpPr>
        <p:spPr>
          <a:xfrm>
            <a:off x="3190875" y="3514725"/>
            <a:ext cx="1685925" cy="417518"/>
          </a:xfrm>
          <a:custGeom>
            <a:avLst/>
            <a:gdLst/>
            <a:ahLst/>
            <a:cxnLst/>
            <a:rect l="l" t="t" r="r" b="b"/>
            <a:pathLst>
              <a:path w="2143125" h="417518" extrusionOk="0">
                <a:moveTo>
                  <a:pt x="0" y="0"/>
                </a:moveTo>
                <a:cubicBezTo>
                  <a:pt x="421481" y="165894"/>
                  <a:pt x="842963" y="331788"/>
                  <a:pt x="1200150" y="390525"/>
                </a:cubicBezTo>
                <a:cubicBezTo>
                  <a:pt x="1557337" y="449262"/>
                  <a:pt x="1850231" y="400843"/>
                  <a:pt x="2143125" y="352425"/>
                </a:cubicBezTo>
              </a:path>
            </a:pathLst>
          </a:custGeom>
          <a:noFill/>
          <a:ln w="1905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6" name="Google Shape;126;p18"/>
          <p:cNvSpPr txBox="1"/>
          <p:nvPr/>
        </p:nvSpPr>
        <p:spPr>
          <a:xfrm>
            <a:off x="4876800" y="3276600"/>
            <a:ext cx="3505200" cy="118494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100">
                <a:solidFill>
                  <a:schemeClr val="dk1"/>
                </a:solidFill>
                <a:latin typeface="Calibri"/>
                <a:ea typeface="Calibri"/>
                <a:cs typeface="Calibri"/>
                <a:sym typeface="Calibri"/>
              </a:rPr>
              <a:t>This is the value that the function returns when we use it.  To give a familiar example, the </a:t>
            </a:r>
            <a:r>
              <a:rPr lang="en" sz="1050">
                <a:solidFill>
                  <a:schemeClr val="dk1"/>
                </a:solidFill>
                <a:latin typeface="Courier New"/>
                <a:ea typeface="Courier New"/>
                <a:cs typeface="Courier New"/>
                <a:sym typeface="Courier New"/>
              </a:rPr>
              <a:t>int()</a:t>
            </a:r>
            <a:r>
              <a:rPr lang="en" sz="1050">
                <a:solidFill>
                  <a:schemeClr val="dk1"/>
                </a:solidFill>
                <a:latin typeface="Calibri"/>
                <a:ea typeface="Calibri"/>
                <a:cs typeface="Calibri"/>
                <a:sym typeface="Calibri"/>
              </a:rPr>
              <a:t> </a:t>
            </a:r>
            <a:r>
              <a:rPr lang="en" sz="1100">
                <a:solidFill>
                  <a:schemeClr val="dk1"/>
                </a:solidFill>
                <a:latin typeface="Calibri"/>
                <a:ea typeface="Calibri"/>
                <a:cs typeface="Calibri"/>
                <a:sym typeface="Calibri"/>
              </a:rPr>
              <a:t>function's return value is the string converted to an integer.</a:t>
            </a:r>
            <a:endParaRPr/>
          </a:p>
          <a:p>
            <a:pPr marL="0" marR="0" lvl="0" indent="0" algn="l" rtl="0">
              <a:spcBef>
                <a:spcPts val="600"/>
              </a:spcBef>
              <a:spcAft>
                <a:spcPts val="0"/>
              </a:spcAft>
              <a:buNone/>
            </a:pPr>
            <a:r>
              <a:rPr lang="en" sz="1100">
                <a:solidFill>
                  <a:schemeClr val="dk1"/>
                </a:solidFill>
                <a:latin typeface="Calibri"/>
                <a:ea typeface="Calibri"/>
                <a:cs typeface="Calibri"/>
                <a:sym typeface="Calibri"/>
              </a:rPr>
              <a:t>Which value we return must be considered carefully, since no other information inside the function will be accessible when we call it. All we can do is capture the return value.</a:t>
            </a:r>
            <a:endParaRPr/>
          </a:p>
        </p:txBody>
      </p:sp>
    </p:spTree>
    <p:extLst>
      <p:ext uri="{BB962C8B-B14F-4D97-AF65-F5344CB8AC3E}">
        <p14:creationId xmlns:p14="http://schemas.microsoft.com/office/powerpoint/2010/main" val="2248999196"/>
      </p:ext>
    </p:extLst>
  </p:cSld>
  <p:clrMapOvr>
    <a:masterClrMapping/>
  </p:clrMapOvr>
  <p:transition spd="slow">
    <p:fade thruBlk="1"/>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Using a custom function</a:t>
            </a:r>
            <a:endParaRPr/>
          </a:p>
        </p:txBody>
      </p:sp>
      <p:sp>
        <p:nvSpPr>
          <p:cNvPr id="132" name="Google Shape;132;p19"/>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Tree>
    <p:extLst>
      <p:ext uri="{BB962C8B-B14F-4D97-AF65-F5344CB8AC3E}">
        <p14:creationId xmlns:p14="http://schemas.microsoft.com/office/powerpoint/2010/main" val="3802077379"/>
      </p:ext>
    </p:extLst>
  </p:cSld>
  <p:clrMapOvr>
    <a:masterClrMapping/>
  </p:clrMapOvr>
  <p:transition spd="slow">
    <p:fade thruBlk="1"/>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Using a custom function</a:t>
            </a:r>
            <a:endParaRPr/>
          </a:p>
        </p:txBody>
      </p:sp>
      <p:sp>
        <p:nvSpPr>
          <p:cNvPr id="138" name="Google Shape;138;p20"/>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 raw_input("First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 raw_input("Second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added =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(first, second)</a:t>
            </a:r>
            <a:endParaRPr/>
          </a:p>
          <a:p>
            <a:pPr marL="0" lvl="0" indent="0" algn="l" rtl="0">
              <a:spcBef>
                <a:spcPts val="360"/>
              </a:spcBef>
              <a:spcAft>
                <a:spcPts val="0"/>
              </a:spcAft>
              <a:buClr>
                <a:srgbClr val="0070C0"/>
              </a:buClr>
              <a:buSzPts val="1800"/>
              <a:buNone/>
            </a:pPr>
            <a:r>
              <a:rPr lang="en" sz="1800">
                <a:solidFill>
                  <a:srgbClr val="0070C0"/>
                </a:solidFill>
                <a:latin typeface="Courier New"/>
                <a:ea typeface="Courier New"/>
                <a:cs typeface="Courier New"/>
                <a:sym typeface="Courier New"/>
              </a:rPr>
              <a:t>print</a:t>
            </a:r>
            <a:r>
              <a:rPr lang="en" sz="1800">
                <a:latin typeface="Courier New"/>
                <a:ea typeface="Courier New"/>
                <a:cs typeface="Courier New"/>
                <a:sym typeface="Courier New"/>
              </a:rPr>
              <a:t> (added)</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Tree>
    <p:extLst>
      <p:ext uri="{BB962C8B-B14F-4D97-AF65-F5344CB8AC3E}">
        <p14:creationId xmlns:p14="http://schemas.microsoft.com/office/powerpoint/2010/main" val="219603509"/>
      </p:ext>
    </p:extLst>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6"/>
          <p:cNvSpPr txBox="1">
            <a:spLocks noGrp="1"/>
          </p:cNvSpPr>
          <p:nvPr>
            <p:ph type="title"/>
          </p:nvPr>
        </p:nvSpPr>
        <p:spPr>
          <a:xfrm>
            <a:off x="457200" y="1063228"/>
            <a:ext cx="8229600" cy="857400"/>
          </a:xfrm>
          <a:prstGeom prst="rect">
            <a:avLst/>
          </a:prstGeom>
        </p:spPr>
        <p:txBody>
          <a:bodyPr spcFirstLastPara="1" vert="horz" wrap="square" lIns="91425" tIns="45700" rIns="91425" bIns="45700" rtlCol="0" anchor="ctr" anchorCtr="0">
            <a:noAutofit/>
          </a:bodyPr>
          <a:lstStyle/>
          <a:p>
            <a:pPr>
              <a:spcBef>
                <a:spcPts val="0"/>
              </a:spcBef>
            </a:pPr>
            <a:r>
              <a:rPr lang="en"/>
              <a:t>Quadratic formula</a:t>
            </a:r>
            <a:endParaRPr/>
          </a:p>
        </p:txBody>
      </p:sp>
      <p:sp>
        <p:nvSpPr>
          <p:cNvPr id="215" name="Google Shape;215;p36"/>
          <p:cNvSpPr txBox="1">
            <a:spLocks noGrp="1"/>
          </p:cNvSpPr>
          <p:nvPr>
            <p:ph type="body" idx="1"/>
          </p:nvPr>
        </p:nvSpPr>
        <p:spPr>
          <a:xfrm>
            <a:off x="457200" y="2057400"/>
            <a:ext cx="8229600" cy="3394500"/>
          </a:xfrm>
          <a:prstGeom prst="rect">
            <a:avLst/>
          </a:prstGeom>
        </p:spPr>
        <p:txBody>
          <a:bodyPr spcFirstLastPara="1" vert="horz" wrap="square" lIns="91425" tIns="45700" rIns="91425" bIns="45700" rtlCol="0" anchor="t" anchorCtr="0">
            <a:noAutofit/>
          </a:bodyPr>
          <a:lstStyle/>
          <a:p>
            <a:pPr marL="0" indent="0">
              <a:spcBef>
                <a:spcPts val="360"/>
              </a:spcBef>
              <a:buNone/>
            </a:pPr>
            <a:r>
              <a:rPr lang="en" sz="1400"/>
              <a:t>import sys</a:t>
            </a:r>
            <a:endParaRPr sz="1400"/>
          </a:p>
          <a:p>
            <a:pPr marL="0" indent="0">
              <a:spcBef>
                <a:spcPts val="360"/>
              </a:spcBef>
              <a:buNone/>
            </a:pPr>
            <a:r>
              <a:rPr lang="en" sz="1400"/>
              <a:t>a = float(input("Enter value for a: "))</a:t>
            </a:r>
            <a:endParaRPr sz="1400"/>
          </a:p>
          <a:p>
            <a:pPr marL="0" indent="0">
              <a:spcBef>
                <a:spcPts val="360"/>
              </a:spcBef>
              <a:buNone/>
            </a:pPr>
            <a:r>
              <a:rPr lang="en" sz="1400"/>
              <a:t>b = float(input("Enter value for b: "))</a:t>
            </a:r>
            <a:endParaRPr sz="1400"/>
          </a:p>
          <a:p>
            <a:pPr marL="0" indent="0">
              <a:spcBef>
                <a:spcPts val="360"/>
              </a:spcBef>
              <a:buNone/>
            </a:pPr>
            <a:r>
              <a:rPr lang="en" sz="1400"/>
              <a:t>c = float(input("Enter value for c: "))</a:t>
            </a:r>
            <a:endParaRPr sz="1400"/>
          </a:p>
          <a:p>
            <a:pPr marL="0" indent="0">
              <a:spcBef>
                <a:spcPts val="360"/>
              </a:spcBef>
              <a:buNone/>
            </a:pPr>
            <a:endParaRPr sz="1400"/>
          </a:p>
          <a:p>
            <a:pPr marL="0" indent="0">
              <a:spcBef>
                <a:spcPts val="360"/>
              </a:spcBef>
              <a:buNone/>
            </a:pPr>
            <a:r>
              <a:rPr lang="en" sz="1400"/>
              <a:t>underRoot = </a:t>
            </a:r>
            <a:r>
              <a:rPr lang="en" sz="1400" b="1"/>
              <a:t>(b**2 - 4*a*c)</a:t>
            </a:r>
            <a:endParaRPr sz="1400" b="1"/>
          </a:p>
          <a:p>
            <a:pPr marL="0" indent="0">
              <a:spcBef>
                <a:spcPts val="360"/>
              </a:spcBef>
              <a:buNone/>
            </a:pPr>
            <a:endParaRPr sz="1400"/>
          </a:p>
          <a:p>
            <a:pPr marL="0" indent="0">
              <a:spcBef>
                <a:spcPts val="360"/>
              </a:spcBef>
              <a:buNone/>
            </a:pPr>
            <a:r>
              <a:rPr lang="en" sz="1400"/>
              <a:t>if underRoot &lt; 0:</a:t>
            </a:r>
            <a:endParaRPr sz="1400"/>
          </a:p>
          <a:p>
            <a:pPr marL="0" indent="0">
              <a:spcBef>
                <a:spcPts val="360"/>
              </a:spcBef>
              <a:buNone/>
            </a:pPr>
            <a:r>
              <a:rPr lang="en" sz="1400"/>
              <a:t>    print("non-real answer")</a:t>
            </a:r>
            <a:endParaRPr sz="1400"/>
          </a:p>
          <a:p>
            <a:pPr marL="0" indent="0">
              <a:spcBef>
                <a:spcPts val="360"/>
              </a:spcBef>
              <a:buNone/>
            </a:pPr>
            <a:r>
              <a:rPr lang="en" sz="1400"/>
              <a:t>else:</a:t>
            </a:r>
            <a:endParaRPr sz="1400"/>
          </a:p>
          <a:p>
            <a:pPr marL="0" indent="0">
              <a:spcBef>
                <a:spcPts val="360"/>
              </a:spcBef>
              <a:buNone/>
            </a:pPr>
            <a:r>
              <a:rPr lang="en" sz="1400"/>
              <a:t>    x1 = (-b + </a:t>
            </a:r>
            <a:r>
              <a:rPr lang="en" sz="1400" b="1"/>
              <a:t>underRoot</a:t>
            </a:r>
            <a:r>
              <a:rPr lang="en" sz="1400"/>
              <a:t>**.5)/2*a</a:t>
            </a:r>
            <a:endParaRPr sz="1400"/>
          </a:p>
          <a:p>
            <a:pPr marL="0" indent="0">
              <a:spcBef>
                <a:spcPts val="360"/>
              </a:spcBef>
              <a:buNone/>
            </a:pPr>
            <a:r>
              <a:rPr lang="en" sz="1400"/>
              <a:t>    x2 = (-b - </a:t>
            </a:r>
            <a:r>
              <a:rPr lang="en" sz="1400" b="1"/>
              <a:t>underRoot</a:t>
            </a:r>
            <a:r>
              <a:rPr lang="en" sz="1400"/>
              <a:t>**.5)/2*a</a:t>
            </a:r>
            <a:endParaRPr sz="1400"/>
          </a:p>
          <a:p>
            <a:pPr marL="0" indent="0">
              <a:spcBef>
                <a:spcPts val="360"/>
              </a:spcBef>
              <a:buNone/>
            </a:pPr>
            <a:r>
              <a:rPr lang="en" sz="1400"/>
              <a:t>    print ("x =", x1, "or", x2)</a:t>
            </a:r>
            <a:endParaRPr sz="1400"/>
          </a:p>
          <a:p>
            <a:pPr marL="0" indent="0">
              <a:spcBef>
                <a:spcPts val="360"/>
              </a:spcBef>
              <a:buNone/>
            </a:pPr>
            <a:endParaRPr sz="1200"/>
          </a:p>
        </p:txBody>
      </p:sp>
    </p:spTree>
    <p:extLst>
      <p:ext uri="{BB962C8B-B14F-4D97-AF65-F5344CB8AC3E}">
        <p14:creationId xmlns:p14="http://schemas.microsoft.com/office/powerpoint/2010/main" val="60928099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Using a custom function</a:t>
            </a:r>
            <a:endParaRPr/>
          </a:p>
        </p:txBody>
      </p:sp>
      <p:sp>
        <p:nvSpPr>
          <p:cNvPr id="144" name="Google Shape;144;p21"/>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 raw_input("First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 raw_input("Second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added =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(first, second)</a:t>
            </a:r>
            <a:endParaRPr/>
          </a:p>
          <a:p>
            <a:pPr marL="0" lvl="0" indent="0" algn="l" rtl="0">
              <a:spcBef>
                <a:spcPts val="360"/>
              </a:spcBef>
              <a:spcAft>
                <a:spcPts val="0"/>
              </a:spcAft>
              <a:buClr>
                <a:srgbClr val="0070C0"/>
              </a:buClr>
              <a:buSzPts val="1800"/>
              <a:buNone/>
            </a:pPr>
            <a:r>
              <a:rPr lang="en" sz="1800">
                <a:solidFill>
                  <a:srgbClr val="0070C0"/>
                </a:solidFill>
                <a:latin typeface="Courier New"/>
                <a:ea typeface="Courier New"/>
                <a:cs typeface="Courier New"/>
                <a:sym typeface="Courier New"/>
              </a:rPr>
              <a:t>print</a:t>
            </a:r>
            <a:r>
              <a:rPr lang="en" sz="1800">
                <a:latin typeface="Courier New"/>
                <a:ea typeface="Courier New"/>
                <a:cs typeface="Courier New"/>
                <a:sym typeface="Courier New"/>
              </a:rPr>
              <a:t> (added)</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
        <p:nvSpPr>
          <p:cNvPr id="145" name="Google Shape;145;p21"/>
          <p:cNvSpPr txBox="1"/>
          <p:nvPr/>
        </p:nvSpPr>
        <p:spPr>
          <a:xfrm>
            <a:off x="5987400" y="1717800"/>
            <a:ext cx="2851800" cy="10503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200"/>
              <a:buFont typeface="Calibri"/>
              <a:buNone/>
            </a:pPr>
            <a:r>
              <a:rPr lang="en" sz="1200">
                <a:solidFill>
                  <a:schemeClr val="dk1"/>
                </a:solidFill>
                <a:latin typeface="Calibri"/>
                <a:ea typeface="Calibri"/>
                <a:cs typeface="Calibri"/>
                <a:sym typeface="Calibri"/>
              </a:rPr>
              <a:t>Function must be defined before it can be used (usually we define all our definitions at the very top of the script or in a separate script)</a:t>
            </a:r>
            <a:endParaRPr/>
          </a:p>
        </p:txBody>
      </p:sp>
      <p:sp>
        <p:nvSpPr>
          <p:cNvPr id="146" name="Google Shape;146;p21"/>
          <p:cNvSpPr/>
          <p:nvPr/>
        </p:nvSpPr>
        <p:spPr>
          <a:xfrm>
            <a:off x="5350501" y="1617600"/>
            <a:ext cx="516899" cy="973200"/>
          </a:xfrm>
          <a:prstGeom prst="rightBrace">
            <a:avLst>
              <a:gd name="adj1" fmla="val 8333"/>
              <a:gd name="adj2"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7" name="Google Shape;147;p21"/>
          <p:cNvSpPr txBox="1"/>
          <p:nvPr/>
        </p:nvSpPr>
        <p:spPr>
          <a:xfrm>
            <a:off x="6017650" y="3630175"/>
            <a:ext cx="2760599" cy="457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200"/>
              <a:buFont typeface="Calibri"/>
              <a:buNone/>
            </a:pPr>
            <a:r>
              <a:rPr lang="en" sz="1200">
                <a:solidFill>
                  <a:schemeClr val="dk1"/>
                </a:solidFill>
                <a:latin typeface="Calibri"/>
                <a:ea typeface="Calibri"/>
                <a:cs typeface="Calibri"/>
                <a:sym typeface="Calibri"/>
              </a:rPr>
              <a:t>Here is where we "call" our function</a:t>
            </a:r>
            <a:endParaRPr/>
          </a:p>
        </p:txBody>
      </p:sp>
      <p:cxnSp>
        <p:nvCxnSpPr>
          <p:cNvPr id="148" name="Google Shape;148;p21"/>
          <p:cNvCxnSpPr/>
          <p:nvPr/>
        </p:nvCxnSpPr>
        <p:spPr>
          <a:xfrm rot="10800000">
            <a:off x="4711802" y="3836450"/>
            <a:ext cx="1305848" cy="0"/>
          </a:xfrm>
          <a:prstGeom prst="straightConnector1">
            <a:avLst/>
          </a:prstGeom>
          <a:noFill/>
          <a:ln w="19050" cap="flat" cmpd="sng">
            <a:solidFill>
              <a:schemeClr val="dk2"/>
            </a:solidFill>
            <a:prstDash val="solid"/>
            <a:round/>
            <a:headEnd type="none" w="sm" len="sm"/>
            <a:tailEnd type="triangle" w="med" len="med"/>
          </a:ln>
        </p:spPr>
      </p:cxnSp>
      <p:cxnSp>
        <p:nvCxnSpPr>
          <p:cNvPr id="149" name="Google Shape;149;p21"/>
          <p:cNvCxnSpPr/>
          <p:nvPr/>
        </p:nvCxnSpPr>
        <p:spPr>
          <a:xfrm rot="10800000">
            <a:off x="5350501" y="3124200"/>
            <a:ext cx="667149" cy="0"/>
          </a:xfrm>
          <a:prstGeom prst="straightConnector1">
            <a:avLst/>
          </a:prstGeom>
          <a:noFill/>
          <a:ln w="19050" cap="flat" cmpd="sng">
            <a:solidFill>
              <a:schemeClr val="dk2"/>
            </a:solidFill>
            <a:prstDash val="solid"/>
            <a:round/>
            <a:headEnd type="none" w="sm" len="sm"/>
            <a:tailEnd type="triangle" w="med" len="med"/>
          </a:ln>
        </p:spPr>
      </p:cxnSp>
      <p:sp>
        <p:nvSpPr>
          <p:cNvPr id="150" name="Google Shape;150;p21"/>
          <p:cNvSpPr txBox="1"/>
          <p:nvPr/>
        </p:nvSpPr>
        <p:spPr>
          <a:xfrm>
            <a:off x="6019800" y="2895600"/>
            <a:ext cx="2760599" cy="457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200"/>
              <a:buFont typeface="Calibri"/>
              <a:buNone/>
            </a:pPr>
            <a:r>
              <a:rPr lang="en" sz="1200">
                <a:solidFill>
                  <a:schemeClr val="dk1"/>
                </a:solidFill>
                <a:latin typeface="Calibri"/>
                <a:ea typeface="Calibri"/>
                <a:cs typeface="Calibri"/>
                <a:sym typeface="Calibri"/>
              </a:rPr>
              <a:t>Here is where execution actually starts (the first un-indented line)</a:t>
            </a:r>
            <a:endParaRPr/>
          </a:p>
        </p:txBody>
      </p:sp>
    </p:spTree>
    <p:extLst>
      <p:ext uri="{BB962C8B-B14F-4D97-AF65-F5344CB8AC3E}">
        <p14:creationId xmlns:p14="http://schemas.microsoft.com/office/powerpoint/2010/main" val="1646947959"/>
      </p:ext>
    </p:extLst>
  </p:cSld>
  <p:clrMapOvr>
    <a:masterClrMapping/>
  </p:clrMapOvr>
  <p:transition spd="slow">
    <p:fade thruBlk="1"/>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2"/>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Using a custom function</a:t>
            </a:r>
            <a:endParaRPr/>
          </a:p>
        </p:txBody>
      </p:sp>
      <p:sp>
        <p:nvSpPr>
          <p:cNvPr id="156" name="Google Shape;156;p22"/>
          <p:cNvSpPr txBox="1">
            <a:spLocks noGrp="1"/>
          </p:cNvSpPr>
          <p:nvPr>
            <p:ph type="body" idx="1"/>
          </p:nvPr>
        </p:nvSpPr>
        <p:spPr>
          <a:xfrm>
            <a:off x="2057400" y="1798637"/>
            <a:ext cx="66294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 raw_input("First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 raw_input("Second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added =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(first, second)</a:t>
            </a:r>
            <a:endParaRPr/>
          </a:p>
          <a:p>
            <a:pPr marL="0" lvl="0" indent="0" algn="l" rtl="0">
              <a:spcBef>
                <a:spcPts val="360"/>
              </a:spcBef>
              <a:spcAft>
                <a:spcPts val="0"/>
              </a:spcAft>
              <a:buClr>
                <a:srgbClr val="0070C0"/>
              </a:buClr>
              <a:buSzPts val="1800"/>
              <a:buNone/>
            </a:pPr>
            <a:r>
              <a:rPr lang="en" sz="1800">
                <a:solidFill>
                  <a:srgbClr val="0070C0"/>
                </a:solidFill>
                <a:latin typeface="Courier New"/>
                <a:ea typeface="Courier New"/>
                <a:cs typeface="Courier New"/>
                <a:sym typeface="Courier New"/>
              </a:rPr>
              <a:t>print</a:t>
            </a:r>
            <a:r>
              <a:rPr lang="en" sz="1800">
                <a:latin typeface="Courier New"/>
                <a:ea typeface="Courier New"/>
                <a:cs typeface="Courier New"/>
                <a:sym typeface="Courier New"/>
              </a:rPr>
              <a:t> (added)</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
        <p:nvSpPr>
          <p:cNvPr id="157" name="Google Shape;157;p22"/>
          <p:cNvSpPr txBox="1"/>
          <p:nvPr/>
        </p:nvSpPr>
        <p:spPr>
          <a:xfrm>
            <a:off x="1689133" y="1927105"/>
            <a:ext cx="292067" cy="96949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4</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5</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6</a:t>
            </a:r>
            <a:endParaRPr/>
          </a:p>
        </p:txBody>
      </p:sp>
      <p:sp>
        <p:nvSpPr>
          <p:cNvPr id="158" name="Google Shape;158;p22"/>
          <p:cNvSpPr/>
          <p:nvPr/>
        </p:nvSpPr>
        <p:spPr>
          <a:xfrm>
            <a:off x="1295400" y="3202265"/>
            <a:ext cx="685800" cy="130035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1</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2</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3/7</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8</a:t>
            </a:r>
            <a:endParaRPr/>
          </a:p>
        </p:txBody>
      </p:sp>
    </p:spTree>
    <p:extLst>
      <p:ext uri="{BB962C8B-B14F-4D97-AF65-F5344CB8AC3E}">
        <p14:creationId xmlns:p14="http://schemas.microsoft.com/office/powerpoint/2010/main" val="3966816977"/>
      </p:ext>
    </p:extLst>
  </p:cSld>
  <p:clrMapOvr>
    <a:masterClrMapping/>
  </p:clrMapOvr>
  <p:transition spd="slow">
    <p:fade thruBlk="1"/>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Using a custom function</a:t>
            </a:r>
            <a:endParaRPr/>
          </a:p>
        </p:txBody>
      </p:sp>
      <p:sp>
        <p:nvSpPr>
          <p:cNvPr id="164" name="Google Shape;164;p23"/>
          <p:cNvSpPr txBox="1">
            <a:spLocks noGrp="1"/>
          </p:cNvSpPr>
          <p:nvPr>
            <p:ph type="body" idx="1"/>
          </p:nvPr>
        </p:nvSpPr>
        <p:spPr>
          <a:xfrm>
            <a:off x="2057400" y="1798637"/>
            <a:ext cx="66294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 raw_input("First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 raw_input("Second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added =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(first, second)</a:t>
            </a:r>
            <a:endParaRPr/>
          </a:p>
          <a:p>
            <a:pPr marL="0" lvl="0" indent="0" algn="l" rtl="0">
              <a:spcBef>
                <a:spcPts val="360"/>
              </a:spcBef>
              <a:spcAft>
                <a:spcPts val="0"/>
              </a:spcAft>
              <a:buClr>
                <a:srgbClr val="0070C0"/>
              </a:buClr>
              <a:buSzPts val="1800"/>
              <a:buNone/>
            </a:pPr>
            <a:r>
              <a:rPr lang="en" sz="1800">
                <a:solidFill>
                  <a:srgbClr val="0070C0"/>
                </a:solidFill>
                <a:latin typeface="Courier New"/>
                <a:ea typeface="Courier New"/>
                <a:cs typeface="Courier New"/>
                <a:sym typeface="Courier New"/>
              </a:rPr>
              <a:t>print</a:t>
            </a:r>
            <a:r>
              <a:rPr lang="en" sz="1800">
                <a:latin typeface="Courier New"/>
                <a:ea typeface="Courier New"/>
                <a:cs typeface="Courier New"/>
                <a:sym typeface="Courier New"/>
              </a:rPr>
              <a:t> (added)</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
        <p:nvSpPr>
          <p:cNvPr id="165" name="Google Shape;165;p23"/>
          <p:cNvSpPr txBox="1"/>
          <p:nvPr/>
        </p:nvSpPr>
        <p:spPr>
          <a:xfrm>
            <a:off x="1689133" y="1927105"/>
            <a:ext cx="292067" cy="96949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4</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5</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6</a:t>
            </a:r>
            <a:endParaRPr/>
          </a:p>
        </p:txBody>
      </p:sp>
      <p:sp>
        <p:nvSpPr>
          <p:cNvPr id="166" name="Google Shape;166;p23"/>
          <p:cNvSpPr/>
          <p:nvPr/>
        </p:nvSpPr>
        <p:spPr>
          <a:xfrm>
            <a:off x="1295400" y="3202265"/>
            <a:ext cx="685800" cy="130035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1</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2</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3/7</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8</a:t>
            </a:r>
            <a:endParaRPr/>
          </a:p>
        </p:txBody>
      </p:sp>
      <p:sp>
        <p:nvSpPr>
          <p:cNvPr id="167" name="Google Shape;167;p23"/>
          <p:cNvSpPr/>
          <p:nvPr/>
        </p:nvSpPr>
        <p:spPr>
          <a:xfrm rot="10800000">
            <a:off x="928333" y="1600200"/>
            <a:ext cx="1521600" cy="1720495"/>
          </a:xfrm>
          <a:prstGeom prst="arc">
            <a:avLst>
              <a:gd name="adj1" fmla="val 16107056"/>
              <a:gd name="adj2" fmla="val 5513858"/>
            </a:avLst>
          </a:prstGeom>
          <a:noFill/>
          <a:ln w="19050" cap="flat" cmpd="sng">
            <a:solidFill>
              <a:schemeClr val="dk2"/>
            </a:solidFill>
            <a:prstDash val="solid"/>
            <a:round/>
            <a:headEnd type="triangle" w="med" len="med"/>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8" name="Google Shape;168;p23"/>
          <p:cNvSpPr txBox="1"/>
          <p:nvPr/>
        </p:nvSpPr>
        <p:spPr>
          <a:xfrm>
            <a:off x="1752600" y="1415534"/>
            <a:ext cx="76796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b="1">
                <a:solidFill>
                  <a:srgbClr val="FF0000"/>
                </a:solidFill>
                <a:latin typeface="Calibri"/>
                <a:ea typeface="Calibri"/>
                <a:cs typeface="Calibri"/>
                <a:sym typeface="Calibri"/>
              </a:rPr>
              <a:t>START</a:t>
            </a:r>
            <a:endParaRPr/>
          </a:p>
        </p:txBody>
      </p:sp>
    </p:spTree>
    <p:extLst>
      <p:ext uri="{BB962C8B-B14F-4D97-AF65-F5344CB8AC3E}">
        <p14:creationId xmlns:p14="http://schemas.microsoft.com/office/powerpoint/2010/main" val="2877966264"/>
      </p:ext>
    </p:extLst>
  </p:cSld>
  <p:clrMapOvr>
    <a:masterClrMapping/>
  </p:clrMapOvr>
  <p:transition spd="slow">
    <p:fade thruBlk="1"/>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4"/>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Using a custom function</a:t>
            </a:r>
            <a:endParaRPr/>
          </a:p>
        </p:txBody>
      </p:sp>
      <p:sp>
        <p:nvSpPr>
          <p:cNvPr id="174" name="Google Shape;174;p24"/>
          <p:cNvSpPr txBox="1">
            <a:spLocks noGrp="1"/>
          </p:cNvSpPr>
          <p:nvPr>
            <p:ph type="body" idx="1"/>
          </p:nvPr>
        </p:nvSpPr>
        <p:spPr>
          <a:xfrm>
            <a:off x="2057400" y="1798637"/>
            <a:ext cx="66294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 raw_input("First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 raw_input("Second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added =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(first, second)</a:t>
            </a:r>
            <a:endParaRPr/>
          </a:p>
          <a:p>
            <a:pPr marL="0" lvl="0" indent="0" algn="l" rtl="0">
              <a:spcBef>
                <a:spcPts val="360"/>
              </a:spcBef>
              <a:spcAft>
                <a:spcPts val="0"/>
              </a:spcAft>
              <a:buClr>
                <a:srgbClr val="0070C0"/>
              </a:buClr>
              <a:buSzPts val="1800"/>
              <a:buNone/>
            </a:pPr>
            <a:r>
              <a:rPr lang="en" sz="1800">
                <a:solidFill>
                  <a:srgbClr val="0070C0"/>
                </a:solidFill>
                <a:latin typeface="Courier New"/>
                <a:ea typeface="Courier New"/>
                <a:cs typeface="Courier New"/>
                <a:sym typeface="Courier New"/>
              </a:rPr>
              <a:t>print</a:t>
            </a:r>
            <a:r>
              <a:rPr lang="en" sz="1800">
                <a:latin typeface="Courier New"/>
                <a:ea typeface="Courier New"/>
                <a:cs typeface="Courier New"/>
                <a:sym typeface="Courier New"/>
              </a:rPr>
              <a:t> (added)</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
        <p:nvSpPr>
          <p:cNvPr id="175" name="Google Shape;175;p24"/>
          <p:cNvSpPr txBox="1"/>
          <p:nvPr/>
        </p:nvSpPr>
        <p:spPr>
          <a:xfrm>
            <a:off x="1689133" y="1927105"/>
            <a:ext cx="292067" cy="96949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4</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5</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6</a:t>
            </a:r>
            <a:endParaRPr/>
          </a:p>
        </p:txBody>
      </p:sp>
      <p:sp>
        <p:nvSpPr>
          <p:cNvPr id="176" name="Google Shape;176;p24"/>
          <p:cNvSpPr/>
          <p:nvPr/>
        </p:nvSpPr>
        <p:spPr>
          <a:xfrm>
            <a:off x="1295400" y="3202265"/>
            <a:ext cx="685800" cy="130035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1</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2</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3/7</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8</a:t>
            </a:r>
            <a:endParaRPr/>
          </a:p>
        </p:txBody>
      </p:sp>
      <p:sp>
        <p:nvSpPr>
          <p:cNvPr id="177" name="Google Shape;177;p24"/>
          <p:cNvSpPr/>
          <p:nvPr/>
        </p:nvSpPr>
        <p:spPr>
          <a:xfrm rot="10800000">
            <a:off x="928333" y="1600200"/>
            <a:ext cx="1521600" cy="1720495"/>
          </a:xfrm>
          <a:prstGeom prst="arc">
            <a:avLst>
              <a:gd name="adj1" fmla="val 16107056"/>
              <a:gd name="adj2" fmla="val 5513858"/>
            </a:avLst>
          </a:prstGeom>
          <a:noFill/>
          <a:ln w="19050" cap="flat" cmpd="sng">
            <a:solidFill>
              <a:schemeClr val="dk2"/>
            </a:solidFill>
            <a:prstDash val="solid"/>
            <a:round/>
            <a:headEnd type="triangle" w="med" len="med"/>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8" name="Google Shape;178;p24"/>
          <p:cNvSpPr txBox="1"/>
          <p:nvPr/>
        </p:nvSpPr>
        <p:spPr>
          <a:xfrm>
            <a:off x="1752600" y="1415534"/>
            <a:ext cx="76796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b="1">
                <a:solidFill>
                  <a:srgbClr val="FF0000"/>
                </a:solidFill>
                <a:latin typeface="Calibri"/>
                <a:ea typeface="Calibri"/>
                <a:cs typeface="Calibri"/>
                <a:sym typeface="Calibri"/>
              </a:rPr>
              <a:t>START</a:t>
            </a:r>
            <a:endParaRPr/>
          </a:p>
        </p:txBody>
      </p:sp>
      <p:sp>
        <p:nvSpPr>
          <p:cNvPr id="179" name="Google Shape;179;p24"/>
          <p:cNvSpPr/>
          <p:nvPr/>
        </p:nvSpPr>
        <p:spPr>
          <a:xfrm>
            <a:off x="5334000" y="2019299"/>
            <a:ext cx="2209800" cy="2024244"/>
          </a:xfrm>
          <a:prstGeom prst="arc">
            <a:avLst>
              <a:gd name="adj1" fmla="val 16107056"/>
              <a:gd name="adj2" fmla="val 5420954"/>
            </a:avLst>
          </a:prstGeom>
          <a:noFill/>
          <a:ln w="19050" cap="flat" cmpd="sng">
            <a:solidFill>
              <a:schemeClr val="dk2"/>
            </a:solidFill>
            <a:prstDash val="solid"/>
            <a:round/>
            <a:headEnd type="triangle" w="med" len="med"/>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38158233"/>
      </p:ext>
    </p:extLst>
  </p:cSld>
  <p:clrMapOvr>
    <a:masterClrMapping/>
  </p:clrMapOvr>
  <p:transition spd="slow">
    <p:fade thruBlk="1"/>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5"/>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Using a custom function</a:t>
            </a:r>
            <a:endParaRPr/>
          </a:p>
        </p:txBody>
      </p:sp>
      <p:sp>
        <p:nvSpPr>
          <p:cNvPr id="185" name="Google Shape;185;p25"/>
          <p:cNvSpPr txBox="1">
            <a:spLocks noGrp="1"/>
          </p:cNvSpPr>
          <p:nvPr>
            <p:ph type="body" idx="1"/>
          </p:nvPr>
        </p:nvSpPr>
        <p:spPr>
          <a:xfrm>
            <a:off x="2057400" y="1798637"/>
            <a:ext cx="66294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 raw_input("First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 raw_input("Second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added =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(first, second)</a:t>
            </a:r>
            <a:endParaRPr/>
          </a:p>
          <a:p>
            <a:pPr marL="0" lvl="0" indent="0" algn="l" rtl="0">
              <a:spcBef>
                <a:spcPts val="360"/>
              </a:spcBef>
              <a:spcAft>
                <a:spcPts val="0"/>
              </a:spcAft>
              <a:buClr>
                <a:srgbClr val="0070C0"/>
              </a:buClr>
              <a:buSzPts val="1800"/>
              <a:buNone/>
            </a:pPr>
            <a:r>
              <a:rPr lang="en" sz="1800">
                <a:solidFill>
                  <a:srgbClr val="0070C0"/>
                </a:solidFill>
                <a:latin typeface="Courier New"/>
                <a:ea typeface="Courier New"/>
                <a:cs typeface="Courier New"/>
                <a:sym typeface="Courier New"/>
              </a:rPr>
              <a:t>print</a:t>
            </a:r>
            <a:r>
              <a:rPr lang="en" sz="1800">
                <a:latin typeface="Courier New"/>
                <a:ea typeface="Courier New"/>
                <a:cs typeface="Courier New"/>
                <a:sym typeface="Courier New"/>
              </a:rPr>
              <a:t> (added)</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
        <p:nvSpPr>
          <p:cNvPr id="186" name="Google Shape;186;p25"/>
          <p:cNvSpPr txBox="1"/>
          <p:nvPr/>
        </p:nvSpPr>
        <p:spPr>
          <a:xfrm>
            <a:off x="1689133" y="1927105"/>
            <a:ext cx="292067" cy="96949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4</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5</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6</a:t>
            </a:r>
            <a:endParaRPr/>
          </a:p>
        </p:txBody>
      </p:sp>
      <p:sp>
        <p:nvSpPr>
          <p:cNvPr id="187" name="Google Shape;187;p25"/>
          <p:cNvSpPr/>
          <p:nvPr/>
        </p:nvSpPr>
        <p:spPr>
          <a:xfrm>
            <a:off x="1295400" y="3202265"/>
            <a:ext cx="685800" cy="130035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1</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2</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3/7</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8</a:t>
            </a:r>
            <a:endParaRPr/>
          </a:p>
        </p:txBody>
      </p:sp>
      <p:sp>
        <p:nvSpPr>
          <p:cNvPr id="188" name="Google Shape;188;p25"/>
          <p:cNvSpPr/>
          <p:nvPr/>
        </p:nvSpPr>
        <p:spPr>
          <a:xfrm rot="10800000">
            <a:off x="928333" y="1600200"/>
            <a:ext cx="1521600" cy="1720495"/>
          </a:xfrm>
          <a:prstGeom prst="arc">
            <a:avLst>
              <a:gd name="adj1" fmla="val 16107056"/>
              <a:gd name="adj2" fmla="val 5513858"/>
            </a:avLst>
          </a:prstGeom>
          <a:noFill/>
          <a:ln w="19050" cap="flat" cmpd="sng">
            <a:solidFill>
              <a:schemeClr val="dk2"/>
            </a:solidFill>
            <a:prstDash val="solid"/>
            <a:round/>
            <a:headEnd type="triangle" w="med" len="med"/>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9" name="Google Shape;189;p25"/>
          <p:cNvSpPr txBox="1"/>
          <p:nvPr/>
        </p:nvSpPr>
        <p:spPr>
          <a:xfrm>
            <a:off x="1752600" y="1415534"/>
            <a:ext cx="76796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b="1">
                <a:solidFill>
                  <a:srgbClr val="FF0000"/>
                </a:solidFill>
                <a:latin typeface="Calibri"/>
                <a:ea typeface="Calibri"/>
                <a:cs typeface="Calibri"/>
                <a:sym typeface="Calibri"/>
              </a:rPr>
              <a:t>START</a:t>
            </a:r>
            <a:endParaRPr/>
          </a:p>
        </p:txBody>
      </p:sp>
      <p:sp>
        <p:nvSpPr>
          <p:cNvPr id="190" name="Google Shape;190;p25"/>
          <p:cNvSpPr/>
          <p:nvPr/>
        </p:nvSpPr>
        <p:spPr>
          <a:xfrm>
            <a:off x="5334000" y="2019299"/>
            <a:ext cx="2209800" cy="2024244"/>
          </a:xfrm>
          <a:prstGeom prst="arc">
            <a:avLst>
              <a:gd name="adj1" fmla="val 16107056"/>
              <a:gd name="adj2" fmla="val 5420954"/>
            </a:avLst>
          </a:prstGeom>
          <a:noFill/>
          <a:ln w="19050" cap="flat" cmpd="sng">
            <a:solidFill>
              <a:schemeClr val="dk2"/>
            </a:solidFill>
            <a:prstDash val="solid"/>
            <a:round/>
            <a:headEnd type="triangle" w="med" len="med"/>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1" name="Google Shape;191;p25"/>
          <p:cNvSpPr/>
          <p:nvPr/>
        </p:nvSpPr>
        <p:spPr>
          <a:xfrm rot="10800000">
            <a:off x="1524000" y="2674044"/>
            <a:ext cx="1521600" cy="1369499"/>
          </a:xfrm>
          <a:prstGeom prst="arc">
            <a:avLst>
              <a:gd name="adj1" fmla="val 17223678"/>
              <a:gd name="adj2" fmla="val 5513858"/>
            </a:avLst>
          </a:prstGeom>
          <a:noFill/>
          <a:ln w="19050" cap="flat" cmpd="sng">
            <a:solidFill>
              <a:schemeClr val="dk2"/>
            </a:solidFill>
            <a:prstDash val="solid"/>
            <a:round/>
            <a:headEnd type="triangle" w="med" len="med"/>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16843974"/>
      </p:ext>
    </p:extLst>
  </p:cSld>
  <p:clrMapOvr>
    <a:masterClrMapping/>
  </p:clrMapOvr>
  <p:transition spd="slow">
    <p:fade thruBlk="1"/>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6"/>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Using a custom function</a:t>
            </a:r>
            <a:endParaRPr/>
          </a:p>
        </p:txBody>
      </p:sp>
      <p:sp>
        <p:nvSpPr>
          <p:cNvPr id="197" name="Google Shape;197;p26"/>
          <p:cNvSpPr txBox="1">
            <a:spLocks noGrp="1"/>
          </p:cNvSpPr>
          <p:nvPr>
            <p:ph type="body" idx="1"/>
          </p:nvPr>
        </p:nvSpPr>
        <p:spPr>
          <a:xfrm>
            <a:off x="2057400" y="1798637"/>
            <a:ext cx="66294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 raw_input("First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 raw_input("Second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added =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(first, second)</a:t>
            </a:r>
            <a:endParaRPr/>
          </a:p>
          <a:p>
            <a:pPr marL="0" lvl="0" indent="0" algn="l" rtl="0">
              <a:spcBef>
                <a:spcPts val="360"/>
              </a:spcBef>
              <a:spcAft>
                <a:spcPts val="0"/>
              </a:spcAft>
              <a:buClr>
                <a:srgbClr val="0070C0"/>
              </a:buClr>
              <a:buSzPts val="1800"/>
              <a:buNone/>
            </a:pPr>
            <a:r>
              <a:rPr lang="en" sz="1800">
                <a:solidFill>
                  <a:srgbClr val="0070C0"/>
                </a:solidFill>
                <a:latin typeface="Courier New"/>
                <a:ea typeface="Courier New"/>
                <a:cs typeface="Courier New"/>
                <a:sym typeface="Courier New"/>
              </a:rPr>
              <a:t>print</a:t>
            </a:r>
            <a:r>
              <a:rPr lang="en" sz="1800">
                <a:latin typeface="Courier New"/>
                <a:ea typeface="Courier New"/>
                <a:cs typeface="Courier New"/>
                <a:sym typeface="Courier New"/>
              </a:rPr>
              <a:t> (added)</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
        <p:nvSpPr>
          <p:cNvPr id="198" name="Google Shape;198;p26"/>
          <p:cNvSpPr txBox="1"/>
          <p:nvPr/>
        </p:nvSpPr>
        <p:spPr>
          <a:xfrm>
            <a:off x="1689133" y="1927105"/>
            <a:ext cx="292067" cy="96949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4</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5</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6</a:t>
            </a:r>
            <a:endParaRPr/>
          </a:p>
        </p:txBody>
      </p:sp>
      <p:sp>
        <p:nvSpPr>
          <p:cNvPr id="199" name="Google Shape;199;p26"/>
          <p:cNvSpPr/>
          <p:nvPr/>
        </p:nvSpPr>
        <p:spPr>
          <a:xfrm>
            <a:off x="1295400" y="3202265"/>
            <a:ext cx="685800" cy="130035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 sz="1400">
                <a:solidFill>
                  <a:srgbClr val="7F7F7F"/>
                </a:solidFill>
                <a:latin typeface="Courier New"/>
                <a:ea typeface="Courier New"/>
                <a:cs typeface="Courier New"/>
                <a:sym typeface="Courier New"/>
              </a:rPr>
              <a:t>1</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2</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3/7</a:t>
            </a:r>
            <a:endParaRPr/>
          </a:p>
          <a:p>
            <a:pPr marL="0" marR="0" lvl="0" indent="0" algn="r" rtl="0">
              <a:spcBef>
                <a:spcPts val="900"/>
              </a:spcBef>
              <a:spcAft>
                <a:spcPts val="0"/>
              </a:spcAft>
              <a:buNone/>
            </a:pPr>
            <a:r>
              <a:rPr lang="en" sz="1400">
                <a:solidFill>
                  <a:srgbClr val="7F7F7F"/>
                </a:solidFill>
                <a:latin typeface="Courier New"/>
                <a:ea typeface="Courier New"/>
                <a:cs typeface="Courier New"/>
                <a:sym typeface="Courier New"/>
              </a:rPr>
              <a:t>8</a:t>
            </a:r>
            <a:endParaRPr/>
          </a:p>
        </p:txBody>
      </p:sp>
      <p:sp>
        <p:nvSpPr>
          <p:cNvPr id="200" name="Google Shape;200;p26"/>
          <p:cNvSpPr/>
          <p:nvPr/>
        </p:nvSpPr>
        <p:spPr>
          <a:xfrm rot="10800000">
            <a:off x="928333" y="1600200"/>
            <a:ext cx="1521600" cy="1720495"/>
          </a:xfrm>
          <a:prstGeom prst="arc">
            <a:avLst>
              <a:gd name="adj1" fmla="val 16107056"/>
              <a:gd name="adj2" fmla="val 5513858"/>
            </a:avLst>
          </a:prstGeom>
          <a:noFill/>
          <a:ln w="19050" cap="flat" cmpd="sng">
            <a:solidFill>
              <a:schemeClr val="dk2"/>
            </a:solidFill>
            <a:prstDash val="solid"/>
            <a:round/>
            <a:headEnd type="triangle" w="med" len="med"/>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1" name="Google Shape;201;p26"/>
          <p:cNvSpPr txBox="1"/>
          <p:nvPr/>
        </p:nvSpPr>
        <p:spPr>
          <a:xfrm>
            <a:off x="1752600" y="1415534"/>
            <a:ext cx="76796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b="1">
                <a:solidFill>
                  <a:srgbClr val="FF0000"/>
                </a:solidFill>
                <a:latin typeface="Calibri"/>
                <a:ea typeface="Calibri"/>
                <a:cs typeface="Calibri"/>
                <a:sym typeface="Calibri"/>
              </a:rPr>
              <a:t>START</a:t>
            </a:r>
            <a:endParaRPr/>
          </a:p>
        </p:txBody>
      </p:sp>
      <p:sp>
        <p:nvSpPr>
          <p:cNvPr id="202" name="Google Shape;202;p26"/>
          <p:cNvSpPr/>
          <p:nvPr/>
        </p:nvSpPr>
        <p:spPr>
          <a:xfrm>
            <a:off x="5334000" y="2019299"/>
            <a:ext cx="2209800" cy="2024244"/>
          </a:xfrm>
          <a:prstGeom prst="arc">
            <a:avLst>
              <a:gd name="adj1" fmla="val 16107056"/>
              <a:gd name="adj2" fmla="val 5420954"/>
            </a:avLst>
          </a:prstGeom>
          <a:noFill/>
          <a:ln w="19050" cap="flat" cmpd="sng">
            <a:solidFill>
              <a:schemeClr val="dk2"/>
            </a:solidFill>
            <a:prstDash val="solid"/>
            <a:round/>
            <a:headEnd type="triangle" w="med" len="med"/>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3" name="Google Shape;203;p26"/>
          <p:cNvSpPr/>
          <p:nvPr/>
        </p:nvSpPr>
        <p:spPr>
          <a:xfrm rot="10800000">
            <a:off x="1524000" y="2674044"/>
            <a:ext cx="1521600" cy="1369499"/>
          </a:xfrm>
          <a:prstGeom prst="arc">
            <a:avLst>
              <a:gd name="adj1" fmla="val 17223678"/>
              <a:gd name="adj2" fmla="val 5513858"/>
            </a:avLst>
          </a:prstGeom>
          <a:noFill/>
          <a:ln w="19050" cap="flat" cmpd="sng">
            <a:solidFill>
              <a:schemeClr val="dk2"/>
            </a:solidFill>
            <a:prstDash val="solid"/>
            <a:round/>
            <a:headEnd type="triangle" w="med" len="med"/>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cxnSp>
        <p:nvCxnSpPr>
          <p:cNvPr id="204" name="Google Shape;204;p26"/>
          <p:cNvCxnSpPr/>
          <p:nvPr/>
        </p:nvCxnSpPr>
        <p:spPr>
          <a:xfrm>
            <a:off x="2294324" y="4502621"/>
            <a:ext cx="0" cy="526579"/>
          </a:xfrm>
          <a:prstGeom prst="straightConnector1">
            <a:avLst/>
          </a:prstGeom>
          <a:noFill/>
          <a:ln w="19050" cap="flat" cmpd="sng">
            <a:solidFill>
              <a:srgbClr val="366092"/>
            </a:solidFill>
            <a:prstDash val="solid"/>
            <a:round/>
            <a:headEnd type="none" w="sm" len="sm"/>
            <a:tailEnd type="triangle" w="med" len="med"/>
          </a:ln>
        </p:spPr>
      </p:cxnSp>
      <p:sp>
        <p:nvSpPr>
          <p:cNvPr id="205" name="Google Shape;205;p26"/>
          <p:cNvSpPr txBox="1"/>
          <p:nvPr/>
        </p:nvSpPr>
        <p:spPr>
          <a:xfrm>
            <a:off x="2047061" y="5029200"/>
            <a:ext cx="543739"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b="1">
                <a:solidFill>
                  <a:srgbClr val="FF0000"/>
                </a:solidFill>
                <a:latin typeface="Calibri"/>
                <a:ea typeface="Calibri"/>
                <a:cs typeface="Calibri"/>
                <a:sym typeface="Calibri"/>
              </a:rPr>
              <a:t>End</a:t>
            </a:r>
            <a:endParaRPr/>
          </a:p>
        </p:txBody>
      </p:sp>
    </p:spTree>
    <p:extLst>
      <p:ext uri="{BB962C8B-B14F-4D97-AF65-F5344CB8AC3E}">
        <p14:creationId xmlns:p14="http://schemas.microsoft.com/office/powerpoint/2010/main" val="1754139166"/>
      </p:ext>
    </p:extLst>
  </p:cSld>
  <p:clrMapOvr>
    <a:masterClrMapping/>
  </p:clrMapOvr>
  <p:transition spd="slow">
    <p:fade thruBlk="1"/>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7"/>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What will this code print?</a:t>
            </a:r>
            <a:endParaRPr/>
          </a:p>
        </p:txBody>
      </p:sp>
      <p:sp>
        <p:nvSpPr>
          <p:cNvPr id="211" name="Google Shape;211;p27"/>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 raw_input("First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 raw_input("Second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added =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(first, second)</a:t>
            </a:r>
            <a:endParaRPr/>
          </a:p>
          <a:p>
            <a:pPr marL="0" lvl="0" indent="0" algn="l" rtl="0">
              <a:spcBef>
                <a:spcPts val="360"/>
              </a:spcBef>
              <a:spcAft>
                <a:spcPts val="0"/>
              </a:spcAft>
              <a:buClr>
                <a:srgbClr val="0070C0"/>
              </a:buClr>
              <a:buSzPts val="1800"/>
              <a:buNone/>
            </a:pPr>
            <a:r>
              <a:rPr lang="en" sz="1800">
                <a:solidFill>
                  <a:srgbClr val="0070C0"/>
                </a:solidFill>
                <a:latin typeface="Courier New"/>
                <a:ea typeface="Courier New"/>
                <a:cs typeface="Courier New"/>
                <a:sym typeface="Courier New"/>
              </a:rPr>
              <a:t>print</a:t>
            </a:r>
            <a:r>
              <a:rPr lang="en" sz="1800">
                <a:latin typeface="Courier New"/>
                <a:ea typeface="Courier New"/>
                <a:cs typeface="Courier New"/>
                <a:sym typeface="Courier New"/>
              </a:rPr>
              <a:t> (added)</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480"/>
              </a:spcBef>
              <a:spcAft>
                <a:spcPts val="0"/>
              </a:spcAft>
              <a:buClr>
                <a:schemeClr val="dk1"/>
              </a:buClr>
              <a:buSzPts val="2400"/>
              <a:buNone/>
            </a:pPr>
            <a:r>
              <a:rPr lang="en" sz="2400"/>
              <a:t>Result:</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number? </a:t>
            </a:r>
            <a:r>
              <a:rPr lang="en" sz="1100" i="1">
                <a:latin typeface="Courier New"/>
                <a:ea typeface="Courier New"/>
                <a:cs typeface="Courier New"/>
                <a:sym typeface="Courier New"/>
              </a:rPr>
              <a:t>&lt;input&gt; </a:t>
            </a:r>
            <a:r>
              <a:rPr lang="en" sz="1800" i="1">
                <a:latin typeface="Courier New"/>
                <a:ea typeface="Courier New"/>
                <a:cs typeface="Courier New"/>
                <a:sym typeface="Courier New"/>
              </a:rPr>
              <a:t>5</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number? </a:t>
            </a:r>
            <a:r>
              <a:rPr lang="en" sz="1100" i="1">
                <a:latin typeface="Courier New"/>
                <a:ea typeface="Courier New"/>
                <a:cs typeface="Courier New"/>
                <a:sym typeface="Courier New"/>
              </a:rPr>
              <a:t>&lt;input&gt; </a:t>
            </a:r>
            <a:r>
              <a:rPr lang="en" sz="1800" i="1">
                <a:latin typeface="Courier New"/>
                <a:ea typeface="Courier New"/>
                <a:cs typeface="Courier New"/>
                <a:sym typeface="Courier New"/>
              </a:rPr>
              <a:t>4</a:t>
            </a:r>
            <a:endParaRPr/>
          </a:p>
        </p:txBody>
      </p:sp>
      <p:sp>
        <p:nvSpPr>
          <p:cNvPr id="212" name="Google Shape;212;p27"/>
          <p:cNvSpPr txBox="1"/>
          <p:nvPr/>
        </p:nvSpPr>
        <p:spPr>
          <a:xfrm>
            <a:off x="4419600" y="5068669"/>
            <a:ext cx="3048000"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solidFill>
                  <a:schemeClr val="dk1"/>
                </a:solidFill>
                <a:latin typeface="Calibri"/>
                <a:ea typeface="Calibri"/>
                <a:cs typeface="Calibri"/>
                <a:sym typeface="Calibri"/>
              </a:rPr>
              <a:t>Assuming we input these values for </a:t>
            </a:r>
            <a:r>
              <a:rPr lang="en" sz="1600">
                <a:solidFill>
                  <a:schemeClr val="dk1"/>
                </a:solidFill>
                <a:latin typeface="Courier New"/>
                <a:ea typeface="Courier New"/>
                <a:cs typeface="Courier New"/>
                <a:sym typeface="Courier New"/>
              </a:rPr>
              <a:t>first</a:t>
            </a:r>
            <a:r>
              <a:rPr lang="en" sz="1800">
                <a:solidFill>
                  <a:schemeClr val="dk1"/>
                </a:solidFill>
                <a:latin typeface="Calibri"/>
                <a:ea typeface="Calibri"/>
                <a:cs typeface="Calibri"/>
                <a:sym typeface="Calibri"/>
              </a:rPr>
              <a:t> and </a:t>
            </a:r>
            <a:r>
              <a:rPr lang="en" sz="1600">
                <a:solidFill>
                  <a:schemeClr val="dk1"/>
                </a:solidFill>
                <a:latin typeface="Courier New"/>
                <a:ea typeface="Courier New"/>
                <a:cs typeface="Courier New"/>
                <a:sym typeface="Courier New"/>
              </a:rPr>
              <a:t>second</a:t>
            </a:r>
            <a:endParaRPr/>
          </a:p>
        </p:txBody>
      </p:sp>
      <p:sp>
        <p:nvSpPr>
          <p:cNvPr id="213" name="Google Shape;213;p27"/>
          <p:cNvSpPr/>
          <p:nvPr/>
        </p:nvSpPr>
        <p:spPr>
          <a:xfrm>
            <a:off x="3962400" y="4953000"/>
            <a:ext cx="304800" cy="923330"/>
          </a:xfrm>
          <a:prstGeom prst="rightBrace">
            <a:avLst>
              <a:gd name="adj1" fmla="val 8333"/>
              <a:gd name="adj2" fmla="val 50000"/>
            </a:avLst>
          </a:prstGeom>
          <a:noFill/>
          <a:ln w="9525" cap="flat" cmpd="sng">
            <a:solidFill>
              <a:srgbClr val="4A7DB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98536305"/>
      </p:ext>
    </p:extLst>
  </p:cSld>
  <p:clrMapOvr>
    <a:masterClrMapping/>
  </p:clrMapOvr>
  <p:transition spd="slow">
    <p:fade thruBlk="1"/>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8"/>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What will this code print?</a:t>
            </a:r>
            <a:endParaRPr/>
          </a:p>
        </p:txBody>
      </p:sp>
      <p:sp>
        <p:nvSpPr>
          <p:cNvPr id="219" name="Google Shape;219;p28"/>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0070C0"/>
              </a:buClr>
              <a:buSzPts val="1800"/>
              <a:buNone/>
            </a:pPr>
            <a:r>
              <a:rPr lang="en" sz="1800">
                <a:solidFill>
                  <a:srgbClr val="0070C0"/>
                </a:solidFill>
                <a:latin typeface="Courier New"/>
                <a:ea typeface="Courier New"/>
                <a:cs typeface="Courier New"/>
                <a:sym typeface="Courier New"/>
              </a:rPr>
              <a:t>def</a:t>
            </a:r>
            <a:r>
              <a:rPr lang="en" sz="1800">
                <a:latin typeface="Courier New"/>
                <a:ea typeface="Courier New"/>
                <a:cs typeface="Courier New"/>
                <a:sym typeface="Courier New"/>
              </a:rPr>
              <a:t>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(num1, 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result = int(num1) + int(num2)</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	</a:t>
            </a:r>
            <a:r>
              <a:rPr lang="en" sz="1800">
                <a:solidFill>
                  <a:srgbClr val="0070C0"/>
                </a:solidFill>
                <a:latin typeface="Courier New"/>
                <a:ea typeface="Courier New"/>
                <a:cs typeface="Courier New"/>
                <a:sym typeface="Courier New"/>
              </a:rPr>
              <a:t>return</a:t>
            </a:r>
            <a:r>
              <a:rPr lang="en" sz="1800">
                <a:latin typeface="Courier New"/>
                <a:ea typeface="Courier New"/>
                <a:cs typeface="Courier New"/>
                <a:sym typeface="Courier New"/>
              </a:rPr>
              <a:t> result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 raw_input("First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 raw_input("Second number? ")</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added = </a:t>
            </a:r>
            <a:r>
              <a:rPr lang="en" sz="1800">
                <a:solidFill>
                  <a:srgbClr val="FF0066"/>
                </a:solidFill>
                <a:latin typeface="Courier New"/>
                <a:ea typeface="Courier New"/>
                <a:cs typeface="Courier New"/>
                <a:sym typeface="Courier New"/>
              </a:rPr>
              <a:t>strAdd</a:t>
            </a:r>
            <a:r>
              <a:rPr lang="en" sz="1800">
                <a:latin typeface="Courier New"/>
                <a:ea typeface="Courier New"/>
                <a:cs typeface="Courier New"/>
                <a:sym typeface="Courier New"/>
              </a:rPr>
              <a:t>(first, second)</a:t>
            </a:r>
            <a:endParaRPr/>
          </a:p>
          <a:p>
            <a:pPr marL="0" lvl="0" indent="0" algn="l" rtl="0">
              <a:spcBef>
                <a:spcPts val="360"/>
              </a:spcBef>
              <a:spcAft>
                <a:spcPts val="0"/>
              </a:spcAft>
              <a:buClr>
                <a:srgbClr val="0070C0"/>
              </a:buClr>
              <a:buSzPts val="1800"/>
              <a:buNone/>
            </a:pPr>
            <a:r>
              <a:rPr lang="en" sz="1800">
                <a:solidFill>
                  <a:srgbClr val="0070C0"/>
                </a:solidFill>
                <a:latin typeface="Courier New"/>
                <a:ea typeface="Courier New"/>
                <a:cs typeface="Courier New"/>
                <a:sym typeface="Courier New"/>
              </a:rPr>
              <a:t>print</a:t>
            </a:r>
            <a:r>
              <a:rPr lang="en" sz="1800">
                <a:latin typeface="Courier New"/>
                <a:ea typeface="Courier New"/>
                <a:cs typeface="Courier New"/>
                <a:sym typeface="Courier New"/>
              </a:rPr>
              <a:t> (added)</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0" lvl="0" indent="0" algn="l" rtl="0">
              <a:spcBef>
                <a:spcPts val="480"/>
              </a:spcBef>
              <a:spcAft>
                <a:spcPts val="0"/>
              </a:spcAft>
              <a:buClr>
                <a:schemeClr val="dk1"/>
              </a:buClr>
              <a:buSzPts val="2400"/>
              <a:buNone/>
            </a:pPr>
            <a:r>
              <a:rPr lang="en" sz="2400"/>
              <a:t>Result:</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First number? </a:t>
            </a:r>
            <a:r>
              <a:rPr lang="en" sz="1100" i="1">
                <a:latin typeface="Courier New"/>
                <a:ea typeface="Courier New"/>
                <a:cs typeface="Courier New"/>
                <a:sym typeface="Courier New"/>
              </a:rPr>
              <a:t>&lt;input&gt; </a:t>
            </a:r>
            <a:r>
              <a:rPr lang="en" sz="1800" i="1">
                <a:latin typeface="Courier New"/>
                <a:ea typeface="Courier New"/>
                <a:cs typeface="Courier New"/>
                <a:sym typeface="Courier New"/>
              </a:rPr>
              <a:t>5</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Second number? </a:t>
            </a:r>
            <a:r>
              <a:rPr lang="en" sz="1100" i="1">
                <a:latin typeface="Courier New"/>
                <a:ea typeface="Courier New"/>
                <a:cs typeface="Courier New"/>
                <a:sym typeface="Courier New"/>
              </a:rPr>
              <a:t>&lt;input&gt; </a:t>
            </a:r>
            <a:r>
              <a:rPr lang="en" sz="1800" i="1">
                <a:latin typeface="Courier New"/>
                <a:ea typeface="Courier New"/>
                <a:cs typeface="Courier New"/>
                <a:sym typeface="Courier New"/>
              </a:rPr>
              <a:t>4</a:t>
            </a:r>
            <a:endParaRPr/>
          </a:p>
          <a:p>
            <a:pPr marL="0" lvl="0" indent="0" algn="l" rtl="0">
              <a:spcBef>
                <a:spcPts val="360"/>
              </a:spcBef>
              <a:spcAft>
                <a:spcPts val="0"/>
              </a:spcAft>
              <a:buClr>
                <a:schemeClr val="dk1"/>
              </a:buClr>
              <a:buSzPts val="1800"/>
              <a:buNone/>
            </a:pPr>
            <a:r>
              <a:rPr lang="en" sz="1800">
                <a:latin typeface="Courier New"/>
                <a:ea typeface="Courier New"/>
                <a:cs typeface="Courier New"/>
                <a:sym typeface="Courier New"/>
              </a:rPr>
              <a:t>9</a:t>
            </a:r>
            <a:endParaRPr/>
          </a:p>
        </p:txBody>
      </p:sp>
    </p:spTree>
    <p:extLst>
      <p:ext uri="{BB962C8B-B14F-4D97-AF65-F5344CB8AC3E}">
        <p14:creationId xmlns:p14="http://schemas.microsoft.com/office/powerpoint/2010/main" val="2386929483"/>
      </p:ext>
    </p:extLst>
  </p:cSld>
  <p:clrMapOvr>
    <a:masterClrMapping/>
  </p:clrMapOvr>
  <p:transition spd="slow">
    <p:fade thruBlk="1"/>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9"/>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A more useful example: counting</a:t>
            </a:r>
            <a:endParaRPr/>
          </a:p>
        </p:txBody>
      </p:sp>
      <p:sp>
        <p:nvSpPr>
          <p:cNvPr id="225" name="Google Shape;225;p29"/>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chemeClr val="dk1"/>
              </a:buClr>
              <a:buSzPts val="2400"/>
              <a:buNone/>
            </a:pPr>
            <a:r>
              <a:rPr lang="en" sz="2400"/>
              <a:t>Result of using </a:t>
            </a:r>
            <a:r>
              <a:rPr lang="en" sz="2400">
                <a:latin typeface="Courier New"/>
                <a:ea typeface="Courier New"/>
                <a:cs typeface="Courier New"/>
                <a:sym typeface="Courier New"/>
              </a:rPr>
              <a:t>.count()</a:t>
            </a:r>
            <a:r>
              <a:rPr lang="en" sz="2400"/>
              <a:t>:</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&gt;&gt;&gt; seq = "CGCACGCACGCGC"</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&gt;&gt;&gt; seq.count("CGC")</a:t>
            </a:r>
            <a:endParaRPr/>
          </a:p>
          <a:p>
            <a:pPr marL="342900" lvl="0" indent="-342900" algn="l" rtl="0">
              <a:spcBef>
                <a:spcPts val="360"/>
              </a:spcBef>
              <a:spcAft>
                <a:spcPts val="0"/>
              </a:spcAft>
              <a:buClr>
                <a:schemeClr val="dk1"/>
              </a:buClr>
              <a:buSzPts val="1800"/>
              <a:buNone/>
            </a:pPr>
            <a:r>
              <a:rPr lang="en" sz="1800">
                <a:latin typeface="Courier New"/>
                <a:ea typeface="Courier New"/>
                <a:cs typeface="Courier New"/>
                <a:sym typeface="Courier New"/>
              </a:rPr>
              <a:t>3</a:t>
            </a:r>
            <a:endParaRPr/>
          </a:p>
          <a:p>
            <a:pPr marL="342900" lvl="0" indent="-3429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342900" lvl="0" indent="-3429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342900" lvl="0" indent="-342900" algn="l" rtl="0">
              <a:spcBef>
                <a:spcPts val="480"/>
              </a:spcBef>
              <a:spcAft>
                <a:spcPts val="0"/>
              </a:spcAft>
              <a:buClr>
                <a:schemeClr val="dk1"/>
              </a:buClr>
              <a:buSzPts val="2400"/>
              <a:buNone/>
            </a:pPr>
            <a:r>
              <a:rPr lang="en" sz="2400"/>
              <a:t>Notice that there are actually 4 possible instances of "</a:t>
            </a:r>
            <a:r>
              <a:rPr lang="en" sz="2400">
                <a:latin typeface="Courier New"/>
                <a:ea typeface="Courier New"/>
                <a:cs typeface="Courier New"/>
                <a:sym typeface="Courier New"/>
              </a:rPr>
              <a:t>CGC</a:t>
            </a:r>
            <a:r>
              <a:rPr lang="en" sz="2400"/>
              <a:t>" in this sequence – the "</a:t>
            </a:r>
            <a:r>
              <a:rPr lang="en" sz="2400">
                <a:latin typeface="Courier New"/>
                <a:ea typeface="Courier New"/>
                <a:cs typeface="Courier New"/>
                <a:sym typeface="Courier New"/>
              </a:rPr>
              <a:t>CGCGC</a:t>
            </a:r>
            <a:r>
              <a:rPr lang="en" sz="2400"/>
              <a:t>" at the end can be counted as having two instances. </a:t>
            </a:r>
            <a:endParaRPr/>
          </a:p>
          <a:p>
            <a:pPr marL="342900" lvl="0" indent="-342900" algn="l" rtl="0">
              <a:spcBef>
                <a:spcPts val="480"/>
              </a:spcBef>
              <a:spcAft>
                <a:spcPts val="0"/>
              </a:spcAft>
              <a:buClr>
                <a:schemeClr val="dk1"/>
              </a:buClr>
              <a:buSzPts val="2400"/>
              <a:buNone/>
            </a:pPr>
            <a:r>
              <a:rPr lang="en" sz="2400"/>
              <a:t>The </a:t>
            </a:r>
            <a:r>
              <a:rPr lang="en" sz="2000">
                <a:latin typeface="Courier New"/>
                <a:ea typeface="Courier New"/>
                <a:cs typeface="Courier New"/>
                <a:sym typeface="Courier New"/>
              </a:rPr>
              <a:t>.count()</a:t>
            </a:r>
            <a:r>
              <a:rPr lang="en" sz="2000"/>
              <a:t> </a:t>
            </a:r>
            <a:r>
              <a:rPr lang="en" sz="2400"/>
              <a:t>only counts non overlapping instances. What if that's not what we want?</a:t>
            </a:r>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a:p>
            <a:pPr marL="342900" lvl="0" indent="-228600" algn="l" rtl="0">
              <a:spcBef>
                <a:spcPts val="360"/>
              </a:spcBef>
              <a:spcAft>
                <a:spcPts val="0"/>
              </a:spcAft>
              <a:buClr>
                <a:schemeClr val="dk1"/>
              </a:buClr>
              <a:buSzPts val="1800"/>
              <a:buNone/>
            </a:pPr>
            <a:endParaRPr sz="1800">
              <a:latin typeface="Courier New"/>
              <a:ea typeface="Courier New"/>
              <a:cs typeface="Courier New"/>
              <a:sym typeface="Courier New"/>
            </a:endParaRPr>
          </a:p>
        </p:txBody>
      </p:sp>
    </p:spTree>
    <p:extLst>
      <p:ext uri="{BB962C8B-B14F-4D97-AF65-F5344CB8AC3E}">
        <p14:creationId xmlns:p14="http://schemas.microsoft.com/office/powerpoint/2010/main" val="272380238"/>
      </p:ext>
    </p:extLst>
  </p:cSld>
  <p:clrMapOvr>
    <a:masterClrMapping/>
  </p:clrMapOvr>
  <p:transition spd="slow">
    <p:fade thruBlk="1"/>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4400"/>
              <a:buFont typeface="Calibri"/>
              <a:buNone/>
            </a:pPr>
            <a:r>
              <a:rPr lang="en"/>
              <a:t>A more useful example: counting</a:t>
            </a:r>
            <a:endParaRPr/>
          </a:p>
        </p:txBody>
      </p:sp>
      <p:sp>
        <p:nvSpPr>
          <p:cNvPr id="231" name="Google Shape;231;p30"/>
          <p:cNvSpPr txBox="1">
            <a:spLocks noGrp="1"/>
          </p:cNvSpPr>
          <p:nvPr>
            <p:ph type="body" idx="1"/>
          </p:nvPr>
        </p:nvSpPr>
        <p:spPr>
          <a:xfrm>
            <a:off x="457200" y="1447800"/>
            <a:ext cx="8229600" cy="4724400"/>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Clr>
                <a:srgbClr val="76923C"/>
              </a:buClr>
              <a:buSzPts val="1200"/>
              <a:buNone/>
            </a:pPr>
            <a:r>
              <a:rPr lang="en" sz="1200" i="1">
                <a:solidFill>
                  <a:srgbClr val="76923C"/>
                </a:solidFill>
                <a:latin typeface="Courier New"/>
                <a:ea typeface="Courier New"/>
                <a:cs typeface="Courier New"/>
                <a:sym typeface="Courier New"/>
              </a:rPr>
              <a:t># Count (potentially overlapping) instances of a subsequence in a string</a:t>
            </a:r>
            <a:endParaRPr/>
          </a:p>
          <a:p>
            <a:pPr marL="342900" lvl="0" indent="-342900" algn="l" rtl="0">
              <a:spcBef>
                <a:spcPts val="240"/>
              </a:spcBef>
              <a:spcAft>
                <a:spcPts val="0"/>
              </a:spcAft>
              <a:buClr>
                <a:srgbClr val="0070C0"/>
              </a:buClr>
              <a:buSzPts val="1200"/>
              <a:buNone/>
            </a:pPr>
            <a:r>
              <a:rPr lang="en" sz="1200">
                <a:solidFill>
                  <a:srgbClr val="0070C0"/>
                </a:solidFill>
                <a:latin typeface="Courier New"/>
                <a:ea typeface="Courier New"/>
                <a:cs typeface="Courier New"/>
                <a:sym typeface="Courier New"/>
              </a:rPr>
              <a:t>def</a:t>
            </a:r>
            <a:r>
              <a:rPr lang="en" sz="1200">
                <a:latin typeface="Courier New"/>
                <a:ea typeface="Courier New"/>
                <a:cs typeface="Courier New"/>
                <a:sym typeface="Courier New"/>
              </a:rPr>
              <a:t> </a:t>
            </a:r>
            <a:r>
              <a:rPr lang="en" sz="1200">
                <a:solidFill>
                  <a:srgbClr val="FF0066"/>
                </a:solidFill>
                <a:latin typeface="Courier New"/>
                <a:ea typeface="Courier New"/>
                <a:cs typeface="Courier New"/>
                <a:sym typeface="Courier New"/>
              </a:rPr>
              <a:t>count_occurrences</a:t>
            </a:r>
            <a:r>
              <a:rPr lang="en" sz="1200">
                <a:latin typeface="Courier New"/>
                <a:ea typeface="Courier New"/>
                <a:cs typeface="Courier New"/>
                <a:sym typeface="Courier New"/>
              </a:rPr>
              <a:t>(seq, subseq):</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seq = seq.upper()</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subseq = subseq.upper()</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count = 0</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index = 0</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done = </a:t>
            </a:r>
            <a:r>
              <a:rPr lang="en" sz="1200">
                <a:solidFill>
                  <a:srgbClr val="0070C0"/>
                </a:solidFill>
                <a:latin typeface="Courier New"/>
                <a:ea typeface="Courier New"/>
                <a:cs typeface="Courier New"/>
                <a:sym typeface="Courier New"/>
              </a:rPr>
              <a:t>False</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a:t>
            </a:r>
            <a:r>
              <a:rPr lang="en" sz="1200">
                <a:solidFill>
                  <a:srgbClr val="0070C0"/>
                </a:solidFill>
                <a:latin typeface="Courier New"/>
                <a:ea typeface="Courier New"/>
                <a:cs typeface="Courier New"/>
                <a:sym typeface="Courier New"/>
              </a:rPr>
              <a:t>while</a:t>
            </a:r>
            <a:r>
              <a:rPr lang="en" sz="1200">
                <a:latin typeface="Courier New"/>
                <a:ea typeface="Courier New"/>
                <a:cs typeface="Courier New"/>
                <a:sym typeface="Courier New"/>
              </a:rPr>
              <a:t> </a:t>
            </a:r>
            <a:r>
              <a:rPr lang="en" sz="1200">
                <a:solidFill>
                  <a:srgbClr val="0070C0"/>
                </a:solidFill>
                <a:latin typeface="Courier New"/>
                <a:ea typeface="Courier New"/>
                <a:cs typeface="Courier New"/>
                <a:sym typeface="Courier New"/>
              </a:rPr>
              <a:t>not</a:t>
            </a:r>
            <a:r>
              <a:rPr lang="en" sz="1200">
                <a:latin typeface="Courier New"/>
                <a:ea typeface="Courier New"/>
                <a:cs typeface="Courier New"/>
                <a:sym typeface="Courier New"/>
              </a:rPr>
              <a:t> done:</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index = seq.find(subseq, index)</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a:t>
            </a:r>
            <a:r>
              <a:rPr lang="en" sz="1200">
                <a:solidFill>
                  <a:srgbClr val="0070C0"/>
                </a:solidFill>
                <a:latin typeface="Courier New"/>
                <a:ea typeface="Courier New"/>
                <a:cs typeface="Courier New"/>
                <a:sym typeface="Courier New"/>
              </a:rPr>
              <a:t>if </a:t>
            </a:r>
            <a:r>
              <a:rPr lang="en" sz="1200">
                <a:latin typeface="Courier New"/>
                <a:ea typeface="Courier New"/>
                <a:cs typeface="Courier New"/>
                <a:sym typeface="Courier New"/>
              </a:rPr>
              <a:t>(index == -1):</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done = </a:t>
            </a:r>
            <a:r>
              <a:rPr lang="en" sz="1200">
                <a:solidFill>
                  <a:srgbClr val="0070C0"/>
                </a:solidFill>
                <a:latin typeface="Courier New"/>
                <a:ea typeface="Courier New"/>
                <a:cs typeface="Courier New"/>
                <a:sym typeface="Courier New"/>
              </a:rPr>
              <a:t>True</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a:t>
            </a:r>
            <a:r>
              <a:rPr lang="en" sz="1200">
                <a:solidFill>
                  <a:srgbClr val="0070C0"/>
                </a:solidFill>
                <a:latin typeface="Courier New"/>
                <a:ea typeface="Courier New"/>
                <a:cs typeface="Courier New"/>
                <a:sym typeface="Courier New"/>
              </a:rPr>
              <a:t>else:</a:t>
            </a:r>
            <a:r>
              <a:rPr lang="en" sz="1200">
                <a:latin typeface="Courier New"/>
                <a:ea typeface="Courier New"/>
                <a:cs typeface="Courier New"/>
                <a:sym typeface="Courier New"/>
              </a:rPr>
              <a:t>  </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count += 1</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index += 1 </a:t>
            </a:r>
            <a:r>
              <a:rPr lang="en" sz="1200" i="1">
                <a:solidFill>
                  <a:srgbClr val="999999"/>
                </a:solidFill>
                <a:latin typeface="Courier New"/>
                <a:ea typeface="Courier New"/>
                <a:cs typeface="Courier New"/>
                <a:sym typeface="Courier New"/>
              </a:rPr>
              <a:t># add one so this pos won't be found again</a:t>
            </a:r>
            <a:endParaRPr/>
          </a:p>
          <a:p>
            <a:pPr marL="0" lvl="0" indent="0" algn="l" rtl="0">
              <a:spcBef>
                <a:spcPts val="240"/>
              </a:spcBef>
              <a:spcAft>
                <a:spcPts val="0"/>
              </a:spcAft>
              <a:buClr>
                <a:schemeClr val="dk1"/>
              </a:buClr>
              <a:buSzPts val="1200"/>
              <a:buNone/>
            </a:pPr>
            <a:r>
              <a:rPr lang="en" sz="1200">
                <a:latin typeface="Courier New"/>
                <a:ea typeface="Courier New"/>
                <a:cs typeface="Courier New"/>
                <a:sym typeface="Courier New"/>
              </a:rPr>
              <a:t>	</a:t>
            </a:r>
            <a:r>
              <a:rPr lang="en" sz="1200">
                <a:solidFill>
                  <a:srgbClr val="0070C0"/>
                </a:solidFill>
                <a:latin typeface="Courier New"/>
                <a:ea typeface="Courier New"/>
                <a:cs typeface="Courier New"/>
                <a:sym typeface="Courier New"/>
              </a:rPr>
              <a:t>return</a:t>
            </a:r>
            <a:r>
              <a:rPr lang="en" sz="1200">
                <a:latin typeface="Courier New"/>
                <a:ea typeface="Courier New"/>
                <a:cs typeface="Courier New"/>
                <a:sym typeface="Courier New"/>
              </a:rPr>
              <a:t> count</a:t>
            </a:r>
            <a:endParaRPr/>
          </a:p>
          <a:p>
            <a:pPr marL="342900" lvl="0" indent="-266700" algn="l" rtl="0">
              <a:spcBef>
                <a:spcPts val="240"/>
              </a:spcBef>
              <a:spcAft>
                <a:spcPts val="0"/>
              </a:spcAft>
              <a:buClr>
                <a:schemeClr val="dk1"/>
              </a:buClr>
              <a:buSzPts val="1200"/>
              <a:buNone/>
            </a:pPr>
            <a:endParaRPr sz="1200">
              <a:latin typeface="Courier New"/>
              <a:ea typeface="Courier New"/>
              <a:cs typeface="Courier New"/>
              <a:sym typeface="Courier New"/>
            </a:endParaRPr>
          </a:p>
          <a:p>
            <a:pPr marL="342900" lvl="0" indent="-342900" algn="l" rtl="0">
              <a:spcBef>
                <a:spcPts val="240"/>
              </a:spcBef>
              <a:spcAft>
                <a:spcPts val="0"/>
              </a:spcAft>
              <a:buClr>
                <a:srgbClr val="76923C"/>
              </a:buClr>
              <a:buSzPts val="1200"/>
              <a:buNone/>
            </a:pPr>
            <a:r>
              <a:rPr lang="en" sz="1200" i="1">
                <a:solidFill>
                  <a:srgbClr val="76923C"/>
                </a:solidFill>
                <a:latin typeface="Courier New"/>
                <a:ea typeface="Courier New"/>
                <a:cs typeface="Courier New"/>
                <a:sym typeface="Courier New"/>
              </a:rPr>
              <a:t># main script</a:t>
            </a:r>
            <a:endParaRPr/>
          </a:p>
          <a:p>
            <a:pPr marL="342900" lvl="0" indent="-342900" algn="l" rtl="0">
              <a:spcBef>
                <a:spcPts val="240"/>
              </a:spcBef>
              <a:spcAft>
                <a:spcPts val="0"/>
              </a:spcAft>
              <a:buClr>
                <a:schemeClr val="dk1"/>
              </a:buClr>
              <a:buSzPts val="1200"/>
              <a:buNone/>
            </a:pPr>
            <a:r>
              <a:rPr lang="en" sz="1200">
                <a:latin typeface="Courier New"/>
                <a:ea typeface="Courier New"/>
                <a:cs typeface="Courier New"/>
                <a:sym typeface="Courier New"/>
              </a:rPr>
              <a:t>seq = raw_input("Full sequence: ")</a:t>
            </a:r>
            <a:endParaRPr/>
          </a:p>
          <a:p>
            <a:pPr marL="342900" lvl="0" indent="-342900" algn="l" rtl="0">
              <a:spcBef>
                <a:spcPts val="240"/>
              </a:spcBef>
              <a:spcAft>
                <a:spcPts val="0"/>
              </a:spcAft>
              <a:buClr>
                <a:schemeClr val="dk1"/>
              </a:buClr>
              <a:buSzPts val="1200"/>
              <a:buNone/>
            </a:pPr>
            <a:r>
              <a:rPr lang="en" sz="1200">
                <a:latin typeface="Courier New"/>
                <a:ea typeface="Courier New"/>
                <a:cs typeface="Courier New"/>
                <a:sym typeface="Courier New"/>
              </a:rPr>
              <a:t>subseq = raw_input("Subseq to search for: ")</a:t>
            </a:r>
            <a:endParaRPr/>
          </a:p>
          <a:p>
            <a:pPr marL="342900" lvl="0" indent="-342900" algn="l" rtl="0">
              <a:spcBef>
                <a:spcPts val="240"/>
              </a:spcBef>
              <a:spcAft>
                <a:spcPts val="0"/>
              </a:spcAft>
              <a:buClr>
                <a:schemeClr val="dk1"/>
              </a:buClr>
              <a:buSzPts val="1200"/>
              <a:buNone/>
            </a:pPr>
            <a:r>
              <a:rPr lang="en" sz="1200">
                <a:latin typeface="Courier New"/>
                <a:ea typeface="Courier New"/>
                <a:cs typeface="Courier New"/>
                <a:sym typeface="Courier New"/>
              </a:rPr>
              <a:t>result = </a:t>
            </a:r>
            <a:r>
              <a:rPr lang="en" sz="1200">
                <a:solidFill>
                  <a:srgbClr val="FF0066"/>
                </a:solidFill>
                <a:latin typeface="Courier New"/>
                <a:ea typeface="Courier New"/>
                <a:cs typeface="Courier New"/>
                <a:sym typeface="Courier New"/>
              </a:rPr>
              <a:t>count_occurrences</a:t>
            </a:r>
            <a:r>
              <a:rPr lang="en" sz="1200">
                <a:latin typeface="Courier New"/>
                <a:ea typeface="Courier New"/>
                <a:cs typeface="Courier New"/>
                <a:sym typeface="Courier New"/>
              </a:rPr>
              <a:t>(seq, subseq)</a:t>
            </a:r>
            <a:endParaRPr/>
          </a:p>
          <a:p>
            <a:pPr marL="342900" lvl="0" indent="-342900" algn="l" rtl="0">
              <a:spcBef>
                <a:spcPts val="240"/>
              </a:spcBef>
              <a:spcAft>
                <a:spcPts val="0"/>
              </a:spcAft>
              <a:buClr>
                <a:srgbClr val="0070C0"/>
              </a:buClr>
              <a:buSzPts val="1200"/>
              <a:buNone/>
            </a:pPr>
            <a:r>
              <a:rPr lang="en" sz="1200">
                <a:solidFill>
                  <a:srgbClr val="0070C0"/>
                </a:solidFill>
                <a:latin typeface="Courier New"/>
                <a:ea typeface="Courier New"/>
                <a:cs typeface="Courier New"/>
                <a:sym typeface="Courier New"/>
              </a:rPr>
              <a:t>print</a:t>
            </a:r>
            <a:r>
              <a:rPr lang="en" sz="1200">
                <a:latin typeface="Courier New"/>
                <a:ea typeface="Courier New"/>
                <a:cs typeface="Courier New"/>
                <a:sym typeface="Courier New"/>
              </a:rPr>
              <a:t> ("The subseq occurs", result, "times in the full seq") </a:t>
            </a:r>
            <a:endParaRPr/>
          </a:p>
          <a:p>
            <a:pPr marL="342900" lvl="0" indent="-266700" algn="l" rtl="0">
              <a:spcBef>
                <a:spcPts val="240"/>
              </a:spcBef>
              <a:spcAft>
                <a:spcPts val="0"/>
              </a:spcAft>
              <a:buClr>
                <a:schemeClr val="dk1"/>
              </a:buClr>
              <a:buSzPts val="1200"/>
              <a:buNone/>
            </a:pPr>
            <a:endParaRPr sz="1200">
              <a:latin typeface="Courier New"/>
              <a:ea typeface="Courier New"/>
              <a:cs typeface="Courier New"/>
              <a:sym typeface="Courier New"/>
            </a:endParaRPr>
          </a:p>
          <a:p>
            <a:pPr marL="342900" lvl="0" indent="-266700" algn="l" rtl="0">
              <a:spcBef>
                <a:spcPts val="240"/>
              </a:spcBef>
              <a:spcAft>
                <a:spcPts val="0"/>
              </a:spcAft>
              <a:buClr>
                <a:schemeClr val="dk1"/>
              </a:buClr>
              <a:buSzPts val="1200"/>
              <a:buNone/>
            </a:pPr>
            <a:endParaRPr sz="1200">
              <a:latin typeface="Courier New"/>
              <a:ea typeface="Courier New"/>
              <a:cs typeface="Courier New"/>
              <a:sym typeface="Courier New"/>
            </a:endParaRPr>
          </a:p>
        </p:txBody>
      </p:sp>
    </p:spTree>
    <p:extLst>
      <p:ext uri="{BB962C8B-B14F-4D97-AF65-F5344CB8AC3E}">
        <p14:creationId xmlns:p14="http://schemas.microsoft.com/office/powerpoint/2010/main" val="3588799033"/>
      </p:ext>
    </p:extLst>
  </p:cSld>
  <p:clrMapOvr>
    <a:masterClrMapping/>
  </p:clrMapOvr>
  <p:transition spd="slow">
    <p:fade thruBlk="1"/>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907</TotalTime>
  <Words>5962</Words>
  <Application>Microsoft Macintosh PowerPoint</Application>
  <PresentationFormat>On-screen Show (4:3)</PresentationFormat>
  <Paragraphs>1246</Paragraphs>
  <Slides>115</Slides>
  <Notes>93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115</vt:i4>
      </vt:variant>
    </vt:vector>
  </HeadingPairs>
  <TitlesOfParts>
    <vt:vector size="121" baseType="lpstr">
      <vt:lpstr>Arial</vt:lpstr>
      <vt:lpstr>Calibri</vt:lpstr>
      <vt:lpstr>Calibri Light</vt:lpstr>
      <vt:lpstr>Courier New</vt:lpstr>
      <vt:lpstr>Wingdings</vt:lpstr>
      <vt:lpstr>Office Theme</vt:lpstr>
      <vt:lpstr>Writing code that makes decisions: for and while loops</vt:lpstr>
      <vt:lpstr>PowerPoint Presentation</vt:lpstr>
      <vt:lpstr>Lab2: Review</vt:lpstr>
      <vt:lpstr>“and” and “or” operators</vt:lpstr>
      <vt:lpstr>“and” and “or” operators</vt:lpstr>
      <vt:lpstr>“and” and “or” operators</vt:lpstr>
      <vt:lpstr>Lab2: Review</vt:lpstr>
      <vt:lpstr>Quadratic formula</vt:lpstr>
      <vt:lpstr>Quadratic formula</vt:lpstr>
      <vt:lpstr>How many times was tails flipped?</vt:lpstr>
      <vt:lpstr>Lab2: Review</vt:lpstr>
      <vt:lpstr>Today's topics</vt:lpstr>
      <vt:lpstr>1. Intro to loops</vt:lpstr>
      <vt:lpstr>What is a loop?</vt:lpstr>
      <vt:lpstr>Example</vt:lpstr>
      <vt:lpstr>Example</vt:lpstr>
      <vt:lpstr>2. for loops</vt:lpstr>
      <vt:lpstr>The for loop</vt:lpstr>
      <vt:lpstr>The for loop</vt:lpstr>
      <vt:lpstr>Ways of using the for loop</vt:lpstr>
      <vt:lpstr>Ways of using the for loop</vt:lpstr>
      <vt:lpstr>Ways of using the for loop</vt:lpstr>
      <vt:lpstr>Practice with for</vt:lpstr>
      <vt:lpstr>Practice with for</vt:lpstr>
      <vt:lpstr>Practice with for</vt:lpstr>
      <vt:lpstr>Practice with for</vt:lpstr>
      <vt:lpstr>Practice with for</vt:lpstr>
      <vt:lpstr>Practice with for</vt:lpstr>
      <vt:lpstr>Practice with for</vt:lpstr>
      <vt:lpstr>Practice with for</vt:lpstr>
      <vt:lpstr>Practice with for</vt:lpstr>
      <vt:lpstr>Practice with for</vt:lpstr>
      <vt:lpstr>Practice with for</vt:lpstr>
      <vt:lpstr>Practice with for</vt:lpstr>
      <vt:lpstr>Practice with for</vt:lpstr>
      <vt:lpstr>Practice with for</vt:lpstr>
      <vt:lpstr>More about range()</vt:lpstr>
      <vt:lpstr>Practice with range()</vt:lpstr>
      <vt:lpstr>Practice with range()</vt:lpstr>
      <vt:lpstr>Practice with range()</vt:lpstr>
      <vt:lpstr>Practice with range()</vt:lpstr>
      <vt:lpstr>Practice with range()</vt:lpstr>
      <vt:lpstr>Practice with range()</vt:lpstr>
      <vt:lpstr>3. while loops</vt:lpstr>
      <vt:lpstr>Example</vt:lpstr>
      <vt:lpstr>The while loop</vt:lpstr>
      <vt:lpstr>Practice with while</vt:lpstr>
      <vt:lpstr>Practice with while</vt:lpstr>
      <vt:lpstr>Practice with while</vt:lpstr>
      <vt:lpstr>Practice with while</vt:lpstr>
      <vt:lpstr>Practice with while</vt:lpstr>
      <vt:lpstr>Practice with while</vt:lpstr>
      <vt:lpstr>Practice with while</vt:lpstr>
      <vt:lpstr>Practice with while</vt:lpstr>
      <vt:lpstr>A more useful example: Number guessing game</vt:lpstr>
      <vt:lpstr>A more useful example: Number guessing game</vt:lpstr>
      <vt:lpstr>Beware: endless loops</vt:lpstr>
      <vt:lpstr>Endless loops</vt:lpstr>
      <vt:lpstr>More practice with while loops</vt:lpstr>
      <vt:lpstr>More practice with while loops</vt:lpstr>
      <vt:lpstr>More practice with while loops</vt:lpstr>
      <vt:lpstr>More practice with while loops</vt:lpstr>
      <vt:lpstr>More practice with while loops</vt:lpstr>
      <vt:lpstr>More practice with while loops</vt:lpstr>
      <vt:lpstr>More practice with while loops</vt:lpstr>
      <vt:lpstr>More practice with while loops</vt:lpstr>
      <vt:lpstr>More practice with while loops</vt:lpstr>
      <vt:lpstr>More practice with while loops</vt:lpstr>
      <vt:lpstr>Which kind of loop should I use?</vt:lpstr>
      <vt:lpstr>4. Application of loops:  file reading</vt:lpstr>
      <vt:lpstr>File reading</vt:lpstr>
      <vt:lpstr>File reading</vt:lpstr>
      <vt:lpstr>Example of simple file reading</vt:lpstr>
      <vt:lpstr>Example of simple file reading</vt:lpstr>
      <vt:lpstr>Example of simple file reading</vt:lpstr>
      <vt:lpstr>Example of simple file reading</vt:lpstr>
      <vt:lpstr>Example of simple file reading</vt:lpstr>
      <vt:lpstr>Side note: Newline (\n)</vt:lpstr>
      <vt:lpstr>Simple file reading, with \n removal</vt:lpstr>
      <vt:lpstr>Simple file reading, with \n removal</vt:lpstr>
      <vt:lpstr>File reading functions</vt:lpstr>
      <vt:lpstr>File reading functions</vt:lpstr>
      <vt:lpstr>Writing your own functions</vt:lpstr>
      <vt:lpstr>Today's schedule</vt:lpstr>
      <vt:lpstr>Defining your own functions</vt:lpstr>
      <vt:lpstr>Defining a function</vt:lpstr>
      <vt:lpstr>Defining a function</vt:lpstr>
      <vt:lpstr>Using a custom function</vt:lpstr>
      <vt:lpstr>Using a custom function</vt:lpstr>
      <vt:lpstr>Using a custom function</vt:lpstr>
      <vt:lpstr>Using a custom function</vt:lpstr>
      <vt:lpstr>Using a custom function</vt:lpstr>
      <vt:lpstr>Using a custom function</vt:lpstr>
      <vt:lpstr>Using a custom function</vt:lpstr>
      <vt:lpstr>Using a custom function</vt:lpstr>
      <vt:lpstr>What will this code print?</vt:lpstr>
      <vt:lpstr>What will this code print?</vt:lpstr>
      <vt:lpstr>A more useful example: counting</vt:lpstr>
      <vt:lpstr>A more useful example: counting</vt:lpstr>
      <vt:lpstr>A more useful example: counting</vt:lpstr>
      <vt:lpstr>A note on "scope"</vt:lpstr>
      <vt:lpstr>Example of scope</vt:lpstr>
      <vt:lpstr>Example of scope</vt:lpstr>
      <vt:lpstr>Example of scope</vt:lpstr>
      <vt:lpstr>Example of scope</vt:lpstr>
      <vt:lpstr>Example of scope</vt:lpstr>
      <vt:lpstr>Example of scope</vt:lpstr>
      <vt:lpstr>Example of scope</vt:lpstr>
      <vt:lpstr>Example of scope</vt:lpstr>
      <vt:lpstr>Tips about Programming</vt:lpstr>
      <vt:lpstr>Practicum</vt:lpstr>
      <vt:lpstr>Rosalind Example</vt:lpstr>
      <vt:lpstr>Problem 1</vt:lpstr>
      <vt:lpstr>Problem 2</vt:lpstr>
      <vt:lpstr>Problem 3</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Control flow and logic, part II: two types of loops</dc:title>
  <dc:creator>Sarah</dc:creator>
  <cp:lastModifiedBy>Microsoft Office User</cp:lastModifiedBy>
  <cp:revision>51</cp:revision>
  <cp:lastPrinted>2019-07-09T00:28:49Z</cp:lastPrinted>
  <dcterms:created xsi:type="dcterms:W3CDTF">2015-06-04T01:50:27Z</dcterms:created>
  <dcterms:modified xsi:type="dcterms:W3CDTF">2019-07-09T18:22:26Z</dcterms:modified>
</cp:coreProperties>
</file>

<file path=docProps/thumbnail.jpeg>
</file>